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Comfortaa" charset="0"/>
      <p:regular r:id="rId11"/>
      <p:bold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-108" y="-3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3973d31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3973d31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f3973d319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f3973d319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3973d319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3973d319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f3973d319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f3973d319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f3973d319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f3973d319d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3973d31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f3973d31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3973d319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f3973d319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35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2800" y="382775"/>
            <a:ext cx="6744600" cy="39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</a:t>
            </a:r>
            <a:r>
              <a:rPr lang="pl" b="1">
                <a:solidFill>
                  <a:srgbClr val="082E76"/>
                </a:solidFill>
                <a:latin typeface="Comfortaa"/>
                <a:ea typeface="Comfortaa"/>
                <a:cs typeface="Comfortaa"/>
                <a:sym typeface="Comfortaa"/>
              </a:rPr>
              <a:t>na start</a:t>
            </a:r>
            <a:endParaRPr b="1">
              <a:solidFill>
                <a:srgbClr val="082E7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547300" y="10914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3050" b="1" dirty="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Nasza szkoła 5 października złożyła wniosek o akredytację w projekcie Erasmus + w sektorze Edukacja </a:t>
            </a:r>
            <a:r>
              <a:rPr lang="pl" sz="3050" b="1" dirty="0" smtClean="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szkolna </a:t>
            </a:r>
            <a:r>
              <a:rPr lang="pl" sz="3050" b="1" dirty="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Akcja 1 Mobilność </a:t>
            </a:r>
            <a:r>
              <a:rPr lang="pl" sz="3050" b="1" dirty="0" smtClean="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edukacyjna.</a:t>
            </a:r>
            <a:endParaRPr sz="1100" b="1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Requires="p14">
      <p:transition spd="slow" p14:dur="1800">
        <p14:prism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62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320" b="1" dirty="0">
                <a:solidFill>
                  <a:srgbClr val="082E76"/>
                </a:solidFill>
                <a:latin typeface="Comfortaa"/>
                <a:ea typeface="Comfortaa"/>
                <a:cs typeface="Comfortaa"/>
                <a:sym typeface="Comfortaa"/>
              </a:rPr>
              <a:t>uczestnicy: uczniowie, </a:t>
            </a:r>
            <a:r>
              <a:rPr lang="pl" sz="2320" b="1" u="sng" dirty="0">
                <a:solidFill>
                  <a:srgbClr val="082E76"/>
                </a:solidFill>
                <a:latin typeface="Comfortaa"/>
                <a:ea typeface="Comfortaa"/>
                <a:cs typeface="Comfortaa"/>
                <a:sym typeface="Comfortaa"/>
              </a:rPr>
              <a:t>nauczyciele</a:t>
            </a:r>
            <a:r>
              <a:rPr lang="pl" sz="2320" b="1" dirty="0">
                <a:solidFill>
                  <a:srgbClr val="082E76"/>
                </a:solidFill>
                <a:latin typeface="Comfortaa"/>
                <a:ea typeface="Comfortaa"/>
                <a:cs typeface="Comfortaa"/>
                <a:sym typeface="Comfortaa"/>
              </a:rPr>
              <a:t>, pracownicy szkoły</a:t>
            </a:r>
            <a:endParaRPr sz="2320" b="1" dirty="0">
              <a:solidFill>
                <a:srgbClr val="082E7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437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dirty="0"/>
              <a:t>  </a:t>
            </a:r>
            <a:endParaRPr dirty="0"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700" y="2056813"/>
            <a:ext cx="2245299" cy="168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6772" y="2002150"/>
            <a:ext cx="2698952" cy="179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1474" y="1535075"/>
            <a:ext cx="2063076" cy="310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5969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●"/>
            </a:pPr>
            <a:endParaRPr lang="pl" sz="1900" b="1" dirty="0" smtClean="0">
              <a:solidFill>
                <a:schemeClr val="dk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596900" lvl="0" indent="-349250">
              <a:buClr>
                <a:schemeClr val="dk1"/>
              </a:buClr>
              <a:buSzPts val="1900"/>
              <a:buFont typeface="Comfortaa"/>
              <a:buChar char="●"/>
            </a:pPr>
            <a:r>
              <a:rPr lang="pl" sz="1900" b="1" dirty="0" smtClean="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Wnioskodawca w ciągu obecnej perspektywy finansowej może zrealizować maksymalnie 3 projekty tego typu. </a:t>
            </a:r>
            <a:br>
              <a:rPr lang="pl" sz="1900" b="1" dirty="0" smtClean="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</a:br>
            <a:r>
              <a:rPr lang="pl" sz="1900" b="1" dirty="0" smtClean="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W każdym przypadku musi złożyć odrębny </a:t>
            </a:r>
            <a:r>
              <a:rPr lang="pl" sz="1900" b="1" dirty="0" smtClean="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wniosek.</a:t>
            </a:r>
          </a:p>
          <a:p>
            <a:pPr marL="596900" lvl="0" indent="-349250">
              <a:buClr>
                <a:schemeClr val="dk1"/>
              </a:buClr>
              <a:buSzPts val="1900"/>
              <a:buFont typeface="Comfortaa"/>
              <a:buChar char="●"/>
            </a:pPr>
            <a:endParaRPr lang="pl" sz="1900" b="1" dirty="0" smtClean="0">
              <a:solidFill>
                <a:schemeClr val="dk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596900" lvl="0" indent="-349250">
              <a:buClr>
                <a:schemeClr val="dk1"/>
              </a:buClr>
              <a:buSzPts val="1900"/>
              <a:buFont typeface="Comfortaa"/>
              <a:buChar char="●"/>
            </a:pPr>
            <a:endParaRPr lang="pl" sz="1900" b="1" dirty="0" smtClean="0">
              <a:solidFill>
                <a:schemeClr val="dk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596900" lvl="0" indent="-349250">
              <a:buClr>
                <a:schemeClr val="dk1"/>
              </a:buClr>
              <a:buSzPts val="1900"/>
              <a:buFont typeface="Comfortaa"/>
              <a:buChar char="●"/>
            </a:pPr>
            <a:r>
              <a:rPr lang="pl" sz="1900" b="1" dirty="0" smtClean="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Projekt </a:t>
            </a:r>
            <a:r>
              <a:rPr lang="pl" sz="1900" b="1" dirty="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KA122 charakteryzuje się ograniczoną liczbą działań mobilnościowych (maksymalnie 30) oraz krótkim czasem trwania (od 6 do 18 miesięcy</a:t>
            </a:r>
            <a:r>
              <a:rPr lang="pl" sz="1900" b="1" dirty="0" smtClean="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).</a:t>
            </a:r>
          </a:p>
          <a:p>
            <a:pPr marL="5969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●"/>
            </a:pPr>
            <a:endParaRPr lang="pl" sz="1900" b="1" dirty="0" smtClean="0">
              <a:solidFill>
                <a:schemeClr val="dk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5969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 b="1" dirty="0">
              <a:solidFill>
                <a:schemeClr val="dk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596900" lvl="0" indent="-35181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0"/>
              <a:buNone/>
            </a:pPr>
            <a:endParaRPr sz="2040" b="1" dirty="0">
              <a:solidFill>
                <a:schemeClr val="dk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sz="2040" b="1" dirty="0">
              <a:solidFill>
                <a:schemeClr val="dk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5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520" b="1">
                <a:solidFill>
                  <a:srgbClr val="082E76"/>
                </a:solidFill>
                <a:latin typeface="Comfortaa"/>
                <a:ea typeface="Comfortaa"/>
                <a:cs typeface="Comfortaa"/>
                <a:sym typeface="Comfortaa"/>
              </a:rPr>
              <a:t>projekt krótkoterminowy KA 122</a:t>
            </a:r>
            <a:endParaRPr sz="2520" b="1">
              <a:solidFill>
                <a:srgbClr val="082E7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082E76"/>
                </a:solidFill>
                <a:latin typeface="Comfortaa"/>
                <a:ea typeface="Comfortaa"/>
                <a:cs typeface="Comfortaa"/>
                <a:sym typeface="Comfortaa"/>
              </a:rPr>
              <a:t>dla kadry szkolnej</a:t>
            </a:r>
            <a:endParaRPr b="1">
              <a:solidFill>
                <a:srgbClr val="082E7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dk1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-</a:t>
            </a:r>
            <a:r>
              <a:rPr lang="pl" sz="2400" dirty="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prowadzenie zajęć dydaktycznych (teaching assignment)</a:t>
            </a:r>
            <a:endParaRPr sz="2400" dirty="0">
              <a:solidFill>
                <a:schemeClr val="dk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400" b="1" dirty="0">
                <a:solidFill>
                  <a:srgbClr val="082E76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-zorganizowane kursy lub szkolenia za </a:t>
            </a:r>
            <a:r>
              <a:rPr lang="pl" sz="2400" b="1" dirty="0" smtClean="0">
                <a:solidFill>
                  <a:srgbClr val="082E76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granicą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400" b="1" dirty="0" smtClean="0">
                <a:solidFill>
                  <a:srgbClr val="082E76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(Malta, 5 nauczycieli z naszej szkoły, kurs 7 dniowy)</a:t>
            </a:r>
            <a:endParaRPr sz="2400" b="1" dirty="0">
              <a:solidFill>
                <a:srgbClr val="082E76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-obserwacja pracy (job shadowing)</a:t>
            </a:r>
            <a:endParaRPr sz="2400" dirty="0">
              <a:solidFill>
                <a:schemeClr val="dk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500"/>
              </a:spcBef>
              <a:spcAft>
                <a:spcPts val="1200"/>
              </a:spcAft>
              <a:buNone/>
            </a:pPr>
            <a:endParaRPr sz="4500" b="1" dirty="0">
              <a:solidFill>
                <a:srgbClr val="082E76"/>
              </a:solidFill>
              <a:highlight>
                <a:srgbClr val="FFFFFF"/>
              </a:highlight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dirty="0">
                <a:latin typeface="Comfortaa"/>
                <a:ea typeface="Comfortaa"/>
                <a:cs typeface="Comfortaa"/>
                <a:sym typeface="Comfortaa"/>
              </a:rPr>
              <a:t>kurs “Outdoor learning”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 </a:t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163" y="1152463"/>
            <a:ext cx="277177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4388" y="1340963"/>
            <a:ext cx="2905125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8013" y="3148638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0788" y="2912588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427574"/>
            <a:ext cx="8520600" cy="8230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020" b="1" dirty="0" smtClean="0">
                <a:solidFill>
                  <a:srgbClr val="082E76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l" sz="2400" b="1" dirty="0">
                <a:solidFill>
                  <a:srgbClr val="082E76"/>
                </a:solidFill>
                <a:latin typeface="Comfortaa"/>
                <a:ea typeface="Comfortaa"/>
                <a:cs typeface="Comfortaa"/>
                <a:sym typeface="Comfortaa"/>
              </a:rPr>
              <a:t>“Edukacja na świeżym powietrzu wzmacnia efekty kształcenia”</a:t>
            </a:r>
            <a:endParaRPr sz="2400" b="1" dirty="0">
              <a:solidFill>
                <a:srgbClr val="082E7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198275" y="1230250"/>
            <a:ext cx="8520600" cy="3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352"/>
              <a:buFont typeface="Arial"/>
              <a:buNone/>
            </a:pPr>
            <a:r>
              <a:rPr lang="pl" sz="3400" b="1" dirty="0">
                <a:solidFill>
                  <a:schemeClr val="dk1"/>
                </a:solidFill>
                <a:highlight>
                  <a:srgbClr val="1E6AA2"/>
                </a:highlight>
              </a:rPr>
              <a:t>1.</a:t>
            </a:r>
            <a:r>
              <a:rPr lang="pl" sz="3400" dirty="0">
                <a:solidFill>
                  <a:schemeClr val="dk1"/>
                </a:solidFill>
              </a:rPr>
              <a:t>  </a:t>
            </a:r>
            <a:r>
              <a:rPr lang="pl" sz="34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wprowadzenie elementów Edukacji na świeżym powietrzu na zajęciach w klasach 1-3, na lekcjach przedmiotów ścisłych, języka angielskiego i wychowania fizycznego </a:t>
            </a:r>
            <a:endParaRPr sz="34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2352"/>
              <a:buFont typeface="Arial"/>
              <a:buNone/>
            </a:pPr>
            <a:r>
              <a:rPr lang="pl" sz="3400" b="1" dirty="0">
                <a:solidFill>
                  <a:schemeClr val="dk1"/>
                </a:solidFill>
                <a:highlight>
                  <a:srgbClr val="28ABE3"/>
                </a:highlight>
                <a:latin typeface="Comfortaa"/>
                <a:ea typeface="Comfortaa"/>
                <a:cs typeface="Comfortaa"/>
                <a:sym typeface="Comfortaa"/>
              </a:rPr>
              <a:t>2.</a:t>
            </a:r>
            <a:r>
              <a:rPr lang="pl" sz="34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to podniesienie </a:t>
            </a:r>
            <a:r>
              <a:rPr lang="pl" sz="3400" dirty="0" smtClean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kwalifikacji nauczycieli, atrakcyjności </a:t>
            </a:r>
            <a:r>
              <a:rPr lang="pl" sz="34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naszej placówki i rozszerzenie oferty edukacyjnej.</a:t>
            </a:r>
            <a:endParaRPr sz="34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352"/>
              <a:buFont typeface="Arial"/>
              <a:buNone/>
            </a:pPr>
            <a:r>
              <a:rPr lang="pl" sz="3400" b="1" dirty="0">
                <a:solidFill>
                  <a:schemeClr val="dk1"/>
                </a:solidFill>
                <a:highlight>
                  <a:srgbClr val="B570CA"/>
                </a:highlight>
                <a:latin typeface="Comfortaa"/>
                <a:ea typeface="Comfortaa"/>
                <a:cs typeface="Comfortaa"/>
                <a:sym typeface="Comfortaa"/>
              </a:rPr>
              <a:t>3.</a:t>
            </a:r>
            <a:r>
              <a:rPr lang="pl" sz="34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to włączenie społeczne uczniów ze specjalnymi potrzebami edukacyjnymi</a:t>
            </a:r>
            <a:endParaRPr sz="34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352"/>
              <a:buFont typeface="Arial"/>
              <a:buNone/>
            </a:pPr>
            <a:r>
              <a:rPr lang="pl" sz="3400" b="1" dirty="0">
                <a:solidFill>
                  <a:schemeClr val="dk1"/>
                </a:solidFill>
                <a:highlight>
                  <a:srgbClr val="FFC33B"/>
                </a:highlight>
                <a:latin typeface="Comfortaa"/>
                <a:ea typeface="Comfortaa"/>
                <a:cs typeface="Comfortaa"/>
                <a:sym typeface="Comfortaa"/>
              </a:rPr>
              <a:t>4.</a:t>
            </a:r>
            <a:r>
              <a:rPr lang="pl" sz="34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to ułatwienie uczniom trudnego powrotu do szkoły po pandemii</a:t>
            </a:r>
            <a:endParaRPr sz="34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352"/>
              <a:buFont typeface="Arial"/>
              <a:buNone/>
            </a:pPr>
            <a:r>
              <a:rPr lang="pl" sz="3400" b="1" dirty="0">
                <a:solidFill>
                  <a:schemeClr val="dk1"/>
                </a:solidFill>
                <a:highlight>
                  <a:srgbClr val="1FDA9A"/>
                </a:highlight>
                <a:latin typeface="Comfortaa"/>
                <a:ea typeface="Comfortaa"/>
                <a:cs typeface="Comfortaa"/>
                <a:sym typeface="Comfortaa"/>
              </a:rPr>
              <a:t>5.</a:t>
            </a:r>
            <a:r>
              <a:rPr lang="pl" sz="34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to poprawienie w perspektywie czasowej wyników egzaminów zewnętrznych.</a:t>
            </a:r>
            <a:endParaRPr sz="34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55325" y="471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082E76"/>
                </a:solidFill>
                <a:latin typeface="Comfortaa"/>
                <a:ea typeface="Comfortaa"/>
                <a:cs typeface="Comfortaa"/>
                <a:sym typeface="Comfortaa"/>
              </a:rPr>
              <a:t>terminy</a:t>
            </a:r>
            <a:endParaRPr b="1">
              <a:solidFill>
                <a:srgbClr val="082E7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195350"/>
            <a:ext cx="8520600" cy="28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wyniki naboru wniosków: styczeń 2022</a:t>
            </a:r>
            <a:endParaRPr sz="2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start projektu: marzec 2022</a:t>
            </a:r>
            <a:endParaRPr sz="2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mobilność: lipiec 2022</a:t>
            </a:r>
            <a:endParaRPr sz="2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koniec projektu: sierpień 2023</a:t>
            </a:r>
            <a:endParaRPr sz="2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198</Words>
  <Application>Microsoft Office PowerPoint</Application>
  <PresentationFormat>Pokaz na ekranie (16:9)</PresentationFormat>
  <Paragraphs>31</Paragraphs>
  <Slides>8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Arial</vt:lpstr>
      <vt:lpstr>Comfortaa</vt:lpstr>
      <vt:lpstr>Meiryo</vt:lpstr>
      <vt:lpstr>Simple Light</vt:lpstr>
      <vt:lpstr>Slajd 1</vt:lpstr>
      <vt:lpstr> na start</vt:lpstr>
      <vt:lpstr>uczestnicy: uczniowie, nauczyciele, pracownicy szkoły</vt:lpstr>
      <vt:lpstr>projekt krótkoterminowy KA 122</vt:lpstr>
      <vt:lpstr>dla kadry szkolnej</vt:lpstr>
      <vt:lpstr>kurs “Outdoor learning”</vt:lpstr>
      <vt:lpstr> “Edukacja na świeżym powietrzu wzmacnia efekty kształcenia”</vt:lpstr>
      <vt:lpstr>terminy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cp:lastModifiedBy>OEM</cp:lastModifiedBy>
  <cp:revision>2</cp:revision>
  <dcterms:modified xsi:type="dcterms:W3CDTF">2021-10-21T12:16:23Z</dcterms:modified>
</cp:coreProperties>
</file>