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83" r:id="rId3"/>
    <p:sldId id="290" r:id="rId4"/>
    <p:sldId id="257" r:id="rId5"/>
    <p:sldId id="284" r:id="rId6"/>
    <p:sldId id="293" r:id="rId7"/>
    <p:sldId id="271" r:id="rId8"/>
    <p:sldId id="273" r:id="rId9"/>
    <p:sldId id="267" r:id="rId10"/>
    <p:sldId id="285" r:id="rId11"/>
    <p:sldId id="269" r:id="rId12"/>
    <p:sldId id="261" r:id="rId13"/>
    <p:sldId id="258" r:id="rId14"/>
    <p:sldId id="276" r:id="rId15"/>
    <p:sldId id="294" r:id="rId16"/>
    <p:sldId id="295" r:id="rId17"/>
    <p:sldId id="296" r:id="rId18"/>
    <p:sldId id="291" r:id="rId19"/>
    <p:sldId id="292" r:id="rId20"/>
    <p:sldId id="277" r:id="rId21"/>
    <p:sldId id="259" r:id="rId22"/>
    <p:sldId id="278" r:id="rId23"/>
    <p:sldId id="279" r:id="rId24"/>
    <p:sldId id="280" r:id="rId25"/>
    <p:sldId id="281" r:id="rId26"/>
    <p:sldId id="275" r:id="rId27"/>
    <p:sldId id="286" r:id="rId28"/>
    <p:sldId id="287" r:id="rId29"/>
    <p:sldId id="272" r:id="rId30"/>
    <p:sldId id="260" r:id="rId31"/>
    <p:sldId id="262" r:id="rId32"/>
    <p:sldId id="263" r:id="rId33"/>
    <p:sldId id="264" r:id="rId34"/>
    <p:sldId id="265" r:id="rId35"/>
    <p:sldId id="266" r:id="rId36"/>
    <p:sldId id="282" r:id="rId37"/>
    <p:sldId id="288" r:id="rId38"/>
    <p:sldId id="270" r:id="rId39"/>
    <p:sldId id="289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72AFDF-638E-DCAF-F180-77D70C338B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Oficerowie z Kaszub zamordowani w Katyniu</a:t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4548C83-5795-D228-47D7-D3F10D7B7C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/>
              <a:t>Ofiara zbrodni stalinowskich – Stanisław </a:t>
            </a:r>
            <a:r>
              <a:rPr lang="pl-PL" dirty="0" err="1"/>
              <a:t>szarmach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Nauczyciel z </a:t>
            </a:r>
            <a:r>
              <a:rPr lang="pl-PL" dirty="0" err="1"/>
              <a:t>dzierżążna</a:t>
            </a:r>
            <a:r>
              <a:rPr lang="pl-PL" dirty="0"/>
              <a:t> 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9320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843396-5BD1-018C-D167-820B76264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Mobilizacja 1939 r. </a:t>
            </a:r>
            <a:r>
              <a:rPr lang="pl-PL" dirty="0" err="1"/>
              <a:t>Szarmach</a:t>
            </a:r>
            <a:r>
              <a:rPr lang="pl-PL" dirty="0"/>
              <a:t> w 16. DP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328B548-8535-F776-2067-75B268316F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Stanisław </a:t>
            </a:r>
            <a:r>
              <a:rPr lang="pl-PL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Szarmach</a:t>
            </a:r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pod koniec sierpnia został skierowany do Ośrodka Zapasowego 16. dywizji piechoty w Radomiu. Brał udział w walkach z agresorem niemieckim jako oficer  Zgrupowania „Radom”. Oddział Stanisława Szarmacha wycofywał się na wschód, aby dotrzeć do Rumunii lub Węgier. W rejonie Biłgoraju dowództwo zgrupowania przyjęło warunki radzieckie złożenia broni. Zgodnie z umową mieli otrzymać dokumenty. Rosjanie nie dotrzymali w pełni warunków, gdyż tylko szeregowi zostali zwolnieni. Oficerów wzięto do niewoli. Zostali zamordowani w Katyniu wśród nich Stanisław </a:t>
            </a:r>
            <a:r>
              <a:rPr lang="pl-PL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Szarmach</a:t>
            </a:r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pl-PL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8188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0F89BD8-9710-B28D-9315-F62300D4FB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564" y="28128"/>
            <a:ext cx="4189213" cy="650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7589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A795437-1404-96C8-EED2-AF9CF3A503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024" y="537883"/>
            <a:ext cx="8631804" cy="570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151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ruga Kawiarenka Historyczna – IV rozbiór Polski i jego konsekwencje -  M-GCKiS W CHOROSZCZY">
            <a:extLst>
              <a:ext uri="{FF2B5EF4-FFF2-40B4-BE49-F238E27FC236}">
                <a16:creationId xmlns:a16="http://schemas.microsoft.com/office/drawing/2014/main" id="{F6E1AC6B-90F2-3CD6-348F-6BCBC44F1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263" y="95250"/>
            <a:ext cx="7050865" cy="650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25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99A638DD-F8D2-D8E9-EAAC-8E3C8E77CE36}"/>
              </a:ext>
            </a:extLst>
          </p:cNvPr>
          <p:cNvSpPr txBox="1"/>
          <p:nvPr/>
        </p:nvSpPr>
        <p:spPr>
          <a:xfrm>
            <a:off x="1443318" y="1138518"/>
            <a:ext cx="850750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pl-PL" sz="32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Pomorzu , wojsko i policja niemiecka na podstawie list proskrypcyjnych jeszcze przed zainicjowaniem działań wojennych,  rozpoczęła aresztowania, internowania oraz rozstrzeliwania. Częstym miejscem dokonywania egzekucji na ludności były kaszubskie lasy: okolice Piaśnicy, </a:t>
            </a:r>
            <a:r>
              <a:rPr lang="pl-PL" sz="3200" kern="5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Kalisk</a:t>
            </a:r>
            <a:r>
              <a:rPr lang="pl-PL" sz="32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Borowa, Szadego Buku w pobliżu Egiertowa czy też Kartuz.  Represje niemieckie trwały 5,5 roku. </a:t>
            </a:r>
          </a:p>
        </p:txBody>
      </p:sp>
    </p:spTree>
    <p:extLst>
      <p:ext uri="{BB962C8B-B14F-4D97-AF65-F5344CB8AC3E}">
        <p14:creationId xmlns:p14="http://schemas.microsoft.com/office/powerpoint/2010/main" val="1915973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180C120-FE02-042E-B86B-668569F64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026" y="1243583"/>
            <a:ext cx="7443350" cy="5050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622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3496DF-A941-329C-251D-A5F1553F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Jeńcy przy budowie baraków w </a:t>
            </a:r>
            <a:r>
              <a:rPr lang="pl-PL" dirty="0" err="1"/>
              <a:t>borowie</a:t>
            </a:r>
            <a:r>
              <a:rPr lang="pl-PL" dirty="0"/>
              <a:t> 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CD7B1357-29CA-82D0-69F8-109486DF8F8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991" r="25991"/>
          <a:stretch>
            <a:fillRect/>
          </a:stretch>
        </p:blipFill>
        <p:spPr/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9216A140-E443-12CE-205E-6A0107B07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A118205-6ACA-8F48-DEB3-731374544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241" y="2321456"/>
            <a:ext cx="5980176" cy="438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16D74682-91DA-3E31-C57C-B35F28658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12393"/>
            <a:ext cx="11850255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altLang="pl-PL" sz="2800" dirty="0">
                <a:latin typeface="Arial" panose="020B0604020202020204" pitchFamily="34" charset="0"/>
                <a:ea typeface="Times New Roman" panose="02020603050405020304" pitchFamily="18" charset="0"/>
              </a:rPr>
              <a:t>O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bóz dla internowanych w Borowie. Założono go w Kartuzach, tuż po zajęciu miasta przez wojsko niemieckie tj. 5 września 1939 roku. Mieścił się w budynkach przy ul. Przy Wodociągach. Umieszczono w nich osoby cywilne i wojskowe  z Kartuz i okolic. Obóz przemieszczono do Borowa między 15 a 20 września. Ulokowano go w byłym obozie Przysposobienia Wojskowego i Wychowania Fizycznego, nazywanego „Stanicą Harcerską” a następnie rozbudowano o kolejne baraki, ogrodzenie i punkty obserwacyjne dla strażników</a:t>
            </a:r>
            <a:r>
              <a:rPr kumimoji="0" lang="pl-PL" altLang="pl-PL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93542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2F6E783-69D1-4418-C734-9CCE78EE1E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400050"/>
            <a:ext cx="9525000" cy="605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565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190FB81-3C6C-64E4-D31B-2C9FE3277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5" y="381000"/>
            <a:ext cx="1000125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34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B50F862-D015-1EEC-9488-5B49B8ECD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</a:t>
            </a:r>
            <a:r>
              <a:rPr lang="pl-PL" dirty="0" err="1"/>
              <a:t>szarmach</a:t>
            </a:r>
            <a:r>
              <a:rPr lang="pl-PL" dirty="0"/>
              <a:t> kierownik </a:t>
            </a:r>
            <a:br>
              <a:rPr lang="pl-PL" dirty="0"/>
            </a:br>
            <a:r>
              <a:rPr lang="pl-PL" dirty="0" err="1"/>
              <a:t>sp</a:t>
            </a:r>
            <a:r>
              <a:rPr lang="pl-PL" dirty="0"/>
              <a:t> w </a:t>
            </a:r>
            <a:r>
              <a:rPr lang="pl-PL" dirty="0" err="1"/>
              <a:t>dierżążnie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B62692-71AC-86E5-5738-222A8F6BCC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Stanisław </a:t>
            </a:r>
            <a:r>
              <a:rPr lang="pl-PL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Szarmach</a:t>
            </a:r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urodził się 12 listopada 1897 roku w Lipach w powiecie kościerskim. Brał udział w wojnie polsko-bolszewickiej w 1920 r.  Ukończył seminarium nauczycielskie w Grudziądzu. W 1922 r. otrzymał posadę kierownika szkoły podstawowej w Dzierżążnie. Początki pracy były bardzo trudne. Stanisław </a:t>
            </a:r>
            <a:r>
              <a:rPr lang="pl-PL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Szarmach</a:t>
            </a:r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pełnił funkcję dyrektora, nauczyciela a zarazem woźnego. Bardzo szybko rodzice jak i dzieci polubili swojego profesora.</a:t>
            </a:r>
            <a:endParaRPr lang="pl-PL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11751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7E619FA-E971-2097-0858-527BDD1FEDFC}"/>
              </a:ext>
            </a:extLst>
          </p:cNvPr>
          <p:cNvSpPr txBox="1"/>
          <p:nvPr/>
        </p:nvSpPr>
        <p:spPr>
          <a:xfrm>
            <a:off x="1317812" y="1192305"/>
            <a:ext cx="9708776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pl-PL" sz="32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Armia Czerwona nie wkroczyła na tereny kaszubskie w 1939 r.  Jednakże zbrodnie dokonywane przez nią były silnie odczuwane przez rodziny, które miały bliskich na wschodnich terenach Polski lub  pełnili tam służbę wojskową. Takich sytuacji było mnóstwo. </a:t>
            </a:r>
          </a:p>
          <a:p>
            <a:pPr indent="449580" algn="just"/>
            <a:r>
              <a:rPr lang="pl-PL" sz="32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Zbrodnie ZSRR na ludności polskiej,  rozpoczęły się 17 września 1939 r. z dniem napaści na Polskę i trwały do 1956 r.</a:t>
            </a:r>
          </a:p>
        </p:txBody>
      </p:sp>
    </p:spTree>
    <p:extLst>
      <p:ext uri="{BB962C8B-B14F-4D97-AF65-F5344CB8AC3E}">
        <p14:creationId xmlns:p14="http://schemas.microsoft.com/office/powerpoint/2010/main" val="586245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7C367347-BE2A-13FA-5EEF-CD2AFC75218D}"/>
              </a:ext>
            </a:extLst>
          </p:cNvPr>
          <p:cNvSpPr txBox="1"/>
          <p:nvPr/>
        </p:nvSpPr>
        <p:spPr>
          <a:xfrm>
            <a:off x="1228166" y="959224"/>
            <a:ext cx="9484658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br>
              <a:rPr lang="pl-PL" dirty="0"/>
            </a:br>
            <a:r>
              <a:rPr lang="pl-PL" sz="3200" b="1" i="0" dirty="0">
                <a:solidFill>
                  <a:srgbClr val="222222"/>
                </a:solidFill>
                <a:effectLst/>
                <a:latin typeface="Titillium Web" panose="020F0502020204030204" pitchFamily="2" charset="-18"/>
              </a:rPr>
              <a:t>Na rozkaz Stalina, na pozbawione obrony tereny wschodniej Rzeczpospolitej 17 września 1939 roku ruszyło 700 tys. żołnierzy Armii Czerwonej. Podpisany 23 sierpnia 1939 pakt Ribbentrop-Mołotow okazał się porozumieniem dwóch zbrodniarzy Hitlera i Stalina co do podziału Polski.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42764918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3D5C192-6DE8-B50E-614A-5712FC4D71FE}"/>
              </a:ext>
            </a:extLst>
          </p:cNvPr>
          <p:cNvSpPr txBox="1"/>
          <p:nvPr/>
        </p:nvSpPr>
        <p:spPr>
          <a:xfrm>
            <a:off x="2537012" y="2034987"/>
            <a:ext cx="710901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 przełomie 1939-1940 roku do niewoli radzieckiej dostało się około 200 – 250 tys. jeńców polskich w tym wielu Kaszubów. Najbardziej dokładną liczbę  polskich jeńców więzionych przez Sowietów w 1939 r. podaje profesor Janusz Kazimierz Zawodny – 230 672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25771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C15FAE9F-ABD4-2700-F0D0-386AFFFD8C3A}"/>
              </a:ext>
            </a:extLst>
          </p:cNvPr>
          <p:cNvSpPr txBox="1"/>
          <p:nvPr/>
        </p:nvSpPr>
        <p:spPr>
          <a:xfrm>
            <a:off x="914400" y="1371600"/>
            <a:ext cx="104707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pl-PL" sz="24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Szacuje się, że 15 000 żołnierzy polskich  zostało zamordowanych  </a:t>
            </a:r>
            <a:r>
              <a:rPr lang="pl-PL" sz="2400" kern="5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 lesie koło Katynia oraz w siedzibach NKWD w Charkowie i Kalininie (obecnie Twer).  Poza tym 11 tysięcy Polaków,  w tym około 1,2 tysiąca oficerów, trafiła do więzień w Moskwie, Kijowie, Charkowie, Chersoniu ( między innymi siedemdziesięciotrzyletni generał Mariusz Zaruski, malarz, pisarz, żeglarz i taternik) oraz na Białorusi.</a:t>
            </a:r>
            <a:endParaRPr lang="pl-PL" sz="24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pl-PL" sz="2400" kern="5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15 tys. oficerów – oficerów szczególnych, bo w dużym procencie nie zawodowych, ale oficerów rezerwy, a więc profesorowie, artyści, lekarze. Zginęło nie tylko wojsko, ale wojsko stanowiące trzon polskiej inteligencji. Wśród nich wielu Kaszubów. Głównym powodem likwidacji przez ZSRR polskich oficerów i przedstawicieli inteligencji polskiej było pozbawienie Polaków  elit intelektualnych i zastąpienie ich swoimi kadrami.</a:t>
            </a:r>
            <a:endParaRPr lang="pl-PL" sz="24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indent="-179705">
              <a:spcAft>
                <a:spcPts val="800"/>
              </a:spcAft>
            </a:pPr>
            <a:endParaRPr lang="pl-PL" sz="24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626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0A4A0F-9187-B45D-8C5D-C7FD16764414}"/>
              </a:ext>
            </a:extLst>
          </p:cNvPr>
          <p:cNvSpPr txBox="1"/>
          <p:nvPr/>
        </p:nvSpPr>
        <p:spPr>
          <a:xfrm>
            <a:off x="1371600" y="1219200"/>
            <a:ext cx="9484659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pl-PL" sz="2800" kern="50" spc="-2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Według ustaleń historyków spośród 250 tys. Polaków wziętych do sowieckiej niewoli, blisko 15 tys. oficerów, funkcjonariuszy policji, żandarmerii, straży więziennej i Korpusu Ochrony Pogranicza umieszczonych zostało w trzech tzw. obozach specjalnych: Kozielsku, Starobielsku i Ostaszkowie. Z tych trzech obozów ocalało tylko 395 osób wśród nich ks. Kamil Kantak przyjaciel Franciszki Majkowskiej. </a:t>
            </a:r>
            <a:endParaRPr lang="pl-PL" sz="28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90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BCE4400-2FEC-1154-CDD4-4247A078BDC8}"/>
              </a:ext>
            </a:extLst>
          </p:cNvPr>
          <p:cNvSpPr txBox="1"/>
          <p:nvPr/>
        </p:nvSpPr>
        <p:spPr>
          <a:xfrm>
            <a:off x="3047999" y="600635"/>
            <a:ext cx="6091517" cy="58015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pl-PL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Transporty Polaków z obozów rozpoczęły się 3 kwietnia 1940 r. W tym samym czasie rozpoczęły się masowe deportacje rodzin polskich także rodzin  jeńców wojennych  w głąb ZSRR.</a:t>
            </a:r>
            <a:endParaRPr lang="pl-PL" sz="20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pl-PL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Jako pierwszych wywożono oficerów z Kozielska. Ogółem zamordowanych zostało 4410 jeńców w lesie w pobliżu Katynia. Jeńcy z Ostaszkowa przewożeni byli do więzienia NKWD w Kalininie (Twer). Każdego jeńca, przeprowadzano skutego do celi śmierci, gdzie zabijano ich pojedynczo strzałem w tył głowy. Ciała zamordowanych o świcie ładowano na ciężarowe samochody i wywożono do lasu. Miejscem pochówku ciał był las koło wsi </a:t>
            </a:r>
            <a:r>
              <a:rPr lang="pl-PL" sz="20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Miednoje</a:t>
            </a:r>
            <a:r>
              <a:rPr lang="pl-PL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Ogółem zamordowano 6 314 osób (ocalało 127). </a:t>
            </a:r>
            <a:endParaRPr lang="pl-PL" sz="20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9580" algn="just"/>
            <a:r>
              <a:rPr lang="pl-PL" sz="2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Natomiast ze Starobielska jeńców  wywożono do Charkowa, gdzie trafiali do więzienia NKWD, w którym byli mordowani. Łącznie zginęło 3739 jeńców ze Starobielska (ocalało – 90).   </a:t>
            </a:r>
            <a:endParaRPr lang="pl-PL" sz="20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indent="-179705">
              <a:spcAft>
                <a:spcPts val="800"/>
              </a:spcAft>
            </a:pPr>
            <a:r>
              <a:rPr lang="pl-PL" sz="11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712643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0237706-8927-09FF-9408-DA4980AA0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fragm. Ballady Katyńskiej Jacka Kaczmarskiego)</a:t>
            </a:r>
            <a:br>
              <a:rPr lang="pl-PL" sz="3600" kern="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2BE46A9-F709-86AE-07C5-5A867567C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Jest tylko jedna taka świata strona </a:t>
            </a:r>
            <a:endParaRPr lang="pl-PL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Gdzie coś, co nie istnieje - wciąż o pomstę woła</a:t>
            </a:r>
            <a:endParaRPr lang="pl-PL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Gdzie już śmiechem nawet mogiła nie czczona </a:t>
            </a:r>
            <a:endParaRPr lang="pl-PL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i="1" kern="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Dół nieominięty - dla orła sokoła...</a:t>
            </a:r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pl-PL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94943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FCD7036B-21E0-0B9A-5DD7-40CD06567BAB}"/>
              </a:ext>
            </a:extLst>
          </p:cNvPr>
          <p:cNvSpPr txBox="1"/>
          <p:nvPr/>
        </p:nvSpPr>
        <p:spPr>
          <a:xfrm>
            <a:off x="2178424" y="1246094"/>
            <a:ext cx="9412941" cy="32778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just"/>
            <a:r>
              <a:rPr lang="pl-PL" sz="2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1943 r., gdy Niemcy rozpoczęli prace ekshumacyjne, odnaleziono ciało Stanisława Szarmacha, przy nim zaś  osobiste pamiątki – list w języku niemieckim wysłany z Dzierżążna oraz  list w języku polskim od żony.</a:t>
            </a:r>
            <a:endParaRPr lang="pl-PL" sz="28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 ojcu profesor Marian </a:t>
            </a:r>
            <a:r>
              <a:rPr lang="pl-PL" sz="2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Szarmach</a:t>
            </a:r>
            <a:r>
              <a:rPr lang="pl-PL" sz="2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posiada jedyną pamiątkę - list, który Stanisław </a:t>
            </a:r>
            <a:r>
              <a:rPr lang="pl-PL" sz="28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Szarmach</a:t>
            </a:r>
            <a:r>
              <a:rPr lang="pl-PL" sz="28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wysłał 29 listopada 1939 r. z Kozielska o następującej treści: „</a:t>
            </a:r>
            <a:endParaRPr lang="pl-PL" sz="28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79705" indent="-179705">
              <a:spcAft>
                <a:spcPts val="800"/>
              </a:spcAft>
            </a:pPr>
            <a:r>
              <a:rPr lang="pl-PL" sz="11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K. Ciechanowski</a:t>
            </a:r>
            <a:r>
              <a:rPr lang="pl-PL" sz="1100" i="1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Pomorska Lista Katyńska</a:t>
            </a:r>
            <a:r>
              <a:rPr lang="pl-PL" sz="1100" kern="5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(dokończenie) dz. cyt., s.25</a:t>
            </a:r>
          </a:p>
        </p:txBody>
      </p:sp>
    </p:spTree>
    <p:extLst>
      <p:ext uri="{BB962C8B-B14F-4D97-AF65-F5344CB8AC3E}">
        <p14:creationId xmlns:p14="http://schemas.microsoft.com/office/powerpoint/2010/main" val="2628432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070230DC-8261-81B7-7553-99F4022E69F7}"/>
              </a:ext>
            </a:extLst>
          </p:cNvPr>
          <p:cNvSpPr txBox="1"/>
          <p:nvPr/>
        </p:nvSpPr>
        <p:spPr>
          <a:xfrm>
            <a:off x="851648" y="1582341"/>
            <a:ext cx="1075764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2400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Moja droga Łucjo!</a:t>
            </a:r>
            <a:endParaRPr lang="pl-PL" sz="24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pl-PL" sz="24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l-PL" sz="2400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Donoszę Tobie, że jestem zdrowy i znajduję się na terenie SSSR i powodzi mi się dobrze. Zawsze myślę o Tobie, jak Twoje zdrowie, czy zamieszkujesz w szkole? Czy mieszkanie nasze nie zostało zniszczone? Czy masz z czego żyć? Proszę się tylko nie kłopotać o mnie. Może już niedługo będziemy razem. Kiedy ostatecznie powrócę, nie wiem. Czy Borzyszkowscy z Żukowa są w domu? Czy Babuśka w Zamku żyje? Jeszcze raz Ciebie moje Kochanie bardzo proszę, żebyś sobie o mnie nie robiła żadnych kłopotów. Proszę mi wszystko opisać, jak i co tam u was jest… Pozdrawiam Ciebie Moja najukochańsza Łucko i proszę pozdrowić wszystkich. Twój Stach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0327982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3DB6A23E-CF70-C082-863D-8126DADBB0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8076" y="0"/>
            <a:ext cx="3355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78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C965B3D-D5F2-FB26-FB8C-86CB67456F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5" y="138112"/>
            <a:ext cx="10382250" cy="658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372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244F9AA1-5784-30A5-37B6-F0E22FA17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2459" y="0"/>
            <a:ext cx="46670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621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96B968C-9331-0984-C2ED-7246121C0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8943" y="0"/>
            <a:ext cx="47341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161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7F5FB44-F71A-1FA1-269D-ED4485AFD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9330" y="0"/>
            <a:ext cx="4813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93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06CD023E-21B6-4333-6B9C-11B2BDF01B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727" y="762147"/>
            <a:ext cx="3529818" cy="5029053"/>
          </a:xfrm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EDE179AD-C12C-BF73-050C-28E3DFBDF6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47012" y="762147"/>
            <a:ext cx="3439045" cy="5029053"/>
          </a:xfrm>
        </p:spPr>
      </p:pic>
    </p:spTree>
    <p:extLst>
      <p:ext uri="{BB962C8B-B14F-4D97-AF65-F5344CB8AC3E}">
        <p14:creationId xmlns:p14="http://schemas.microsoft.com/office/powerpoint/2010/main" val="1532318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2C760C00-E26E-0958-A092-7761C23FD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09" y="0"/>
            <a:ext cx="4745979" cy="6858000"/>
          </a:xfrm>
          <a:prstGeom prst="rect">
            <a:avLst/>
          </a:prstGeo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310979FC-927F-0029-283E-68DBCCE154E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28721" y="31918"/>
            <a:ext cx="4745979" cy="6941418"/>
          </a:xfrm>
        </p:spPr>
      </p:pic>
    </p:spTree>
    <p:extLst>
      <p:ext uri="{BB962C8B-B14F-4D97-AF65-F5344CB8AC3E}">
        <p14:creationId xmlns:p14="http://schemas.microsoft.com/office/powerpoint/2010/main" val="2780759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DA257C-CDD3-FDB6-5C3B-2F5D4589B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7BD4B52-E345-51FE-98E4-803E38D3BB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41B8791-D32D-B9F4-AD45-234C3582886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3945D12F-D698-126D-21EC-7E574DE36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2EA261A3-4EA0-351E-F2F7-A60397970664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C6BACA49-A811-B52C-9DAC-BF85C79FDA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tekstu 7">
            <a:extLst>
              <a:ext uri="{FF2B5EF4-FFF2-40B4-BE49-F238E27FC236}">
                <a16:creationId xmlns:a16="http://schemas.microsoft.com/office/drawing/2014/main" id="{14C857FE-3687-DB38-C95F-B030706FC43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AE16ED0-D418-D25C-973E-F50A3C6CF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3687" y="-68737"/>
            <a:ext cx="4566895" cy="685800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D0D40E9-4B2C-535A-A43B-D4C7EFBB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3941" y="-152400"/>
            <a:ext cx="4619929" cy="685800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683E347A-EDC2-1B33-AFEA-9734FB847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658" y="-152400"/>
            <a:ext cx="4445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79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>
            <a:extLst>
              <a:ext uri="{FF2B5EF4-FFF2-40B4-BE49-F238E27FC236}">
                <a16:creationId xmlns:a16="http://schemas.microsoft.com/office/drawing/2014/main" id="{4419D2BC-2A0D-6495-866A-FF3DD0382045}"/>
              </a:ext>
            </a:extLst>
          </p:cNvPr>
          <p:cNvSpPr txBox="1"/>
          <p:nvPr/>
        </p:nvSpPr>
        <p:spPr>
          <a:xfrm>
            <a:off x="1102659" y="1714998"/>
            <a:ext cx="1045284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800" dirty="0"/>
              <a:t>Ponadto ogólnopolski projekt "Katyń… ocalić od zapomnienia”, którego celem jest posadzenie 21.473 drzew ( każde z nich upamiętnia jedną z ofiar zbrodni katyńskiej)  przywrócił w przestrzeni publicznej  pamięć o zamordowanych oficerach Wojska Polskiego, policjantach, także tych, którzy przed wojną urodzili się lub pracowali na Kaszubach. Z rąk radzieckich zginął  pisarz kaszubski Jan </a:t>
            </a:r>
            <a:r>
              <a:rPr lang="pl-PL" sz="2800" dirty="0" err="1"/>
              <a:t>Bilot</a:t>
            </a:r>
            <a:r>
              <a:rPr lang="pl-PL" sz="2800" dirty="0"/>
              <a:t>. Był autorem wielu artykułów do prasy kaszubskiej m.in.:  „Przyjaciela Ludu Kaszubskiego” „</a:t>
            </a:r>
            <a:r>
              <a:rPr lang="pl-PL" sz="2800" dirty="0" err="1"/>
              <a:t>Bënë</a:t>
            </a:r>
            <a:r>
              <a:rPr lang="pl-PL" sz="2800" dirty="0"/>
              <a:t> ë Buten”, „Gryfa” i wielu innych. </a:t>
            </a:r>
          </a:p>
        </p:txBody>
      </p:sp>
    </p:spTree>
    <p:extLst>
      <p:ext uri="{BB962C8B-B14F-4D97-AF65-F5344CB8AC3E}">
        <p14:creationId xmlns:p14="http://schemas.microsoft.com/office/powerpoint/2010/main" val="41472899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2090EEF-36B0-6785-B2D0-D418C5B5443F}"/>
              </a:ext>
            </a:extLst>
          </p:cNvPr>
          <p:cNvSpPr txBox="1"/>
          <p:nvPr/>
        </p:nvSpPr>
        <p:spPr>
          <a:xfrm>
            <a:off x="1730188" y="1882588"/>
            <a:ext cx="9888071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2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Nazwisko dawnego nauczyciela szkoły w Dzierżążnie znalazło się   na tablicy upamiętniającej nauczycieli pomordowanych przez hitlerowców w latach II wojny światowej umieszczonej przy SP nr 1 w Kartuzach 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9373223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E21EF8E1-F690-48D3-08D8-B8B926249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721" y="735107"/>
            <a:ext cx="7722815" cy="535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852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4052A70-1B51-7C88-3090-F2BEC1B39CBE}"/>
              </a:ext>
            </a:extLst>
          </p:cNvPr>
          <p:cNvSpPr txBox="1"/>
          <p:nvPr/>
        </p:nvSpPr>
        <p:spPr>
          <a:xfrm>
            <a:off x="3034553" y="3244334"/>
            <a:ext cx="61049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40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13 kwietnia  Dzień  Pamięci Ofiar Zbrodni Katyńskiej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417140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2DA1C909-099D-C88C-DE93-C1473E556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9496" y="818388"/>
            <a:ext cx="3493008" cy="522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491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A5E2143-7430-C61F-2F5A-B27E23218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Stanisław </a:t>
            </a:r>
            <a:r>
              <a:rPr lang="pl-PL" dirty="0" err="1"/>
              <a:t>szarmach</a:t>
            </a:r>
            <a:r>
              <a:rPr lang="pl-PL" dirty="0"/>
              <a:t> </a:t>
            </a:r>
            <a:r>
              <a:rPr lang="pl-PL" dirty="0" err="1"/>
              <a:t>szkólny</a:t>
            </a:r>
            <a:r>
              <a:rPr lang="pl-PL" dirty="0"/>
              <a:t>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2DFC35C-EA84-4887-D0BD-08B75E69B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l-PL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Bardzo szybko rodzice jak i dzieci polubili swojego profesora. Wspominali, że: </a:t>
            </a:r>
            <a:r>
              <a:rPr lang="pl-PL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„zawsze był pogodny, a twarz jego zdobił uśmiech. Był myśliwym i dlatego z wielką uwagą słuchaliśmy jego opowiadań o zwierzętach i roślinkach. Organizował nam wolny czas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5918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0525515F-58EF-FDE3-DBA8-1D9828794E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7718" y="744115"/>
            <a:ext cx="8095129" cy="5369769"/>
          </a:xfrm>
        </p:spPr>
      </p:pic>
    </p:spTree>
    <p:extLst>
      <p:ext uri="{BB962C8B-B14F-4D97-AF65-F5344CB8AC3E}">
        <p14:creationId xmlns:p14="http://schemas.microsoft.com/office/powerpoint/2010/main" val="1854357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44664CDF-0D6C-48D8-697D-4FC46C4D2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1725" y="-89647"/>
            <a:ext cx="7337076" cy="1053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20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4B06D9B-E881-2513-F789-EA34AAF7D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199" y="-920922"/>
            <a:ext cx="6364941" cy="9150522"/>
          </a:xfrm>
          <a:prstGeom prst="rect">
            <a:avLst/>
          </a:prstGeom>
        </p:spPr>
      </p:pic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4D30DDBF-AF55-1967-DD47-09B6558F5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0019" y="941295"/>
            <a:ext cx="4649783" cy="2132104"/>
          </a:xfrm>
        </p:spPr>
        <p:txBody>
          <a:bodyPr>
            <a:normAutofit/>
          </a:bodyPr>
          <a:lstStyle/>
          <a:p>
            <a:r>
              <a:rPr lang="pl-PL" sz="24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 szkole poznał nauczycielkę Łucję </a:t>
            </a:r>
            <a:r>
              <a:rPr lang="pl-PL" sz="2400" kern="5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Repkowską</a:t>
            </a:r>
            <a:r>
              <a:rPr lang="pl-PL" sz="2400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która została jego żoną. </a:t>
            </a:r>
            <a:endParaRPr lang="pl-PL" sz="2400" kern="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B2C797-0898-347C-8C6A-16B32EE465B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indent="449580" algn="just"/>
            <a:r>
              <a:rPr lang="pl-PL" i="1" kern="5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 Łucją Rynkowską, nauczycielką w tejże szkole pobrali się w 1937 r.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3944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A9F023EA-67A5-CA63-0F5F-AE52AFA5B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942" y="0"/>
            <a:ext cx="95941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112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bwód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TM04033919[[fn=Obwód]]</Template>
  <TotalTime>128</TotalTime>
  <Words>1272</Words>
  <Application>Microsoft Office PowerPoint</Application>
  <PresentationFormat>Panoramiczny</PresentationFormat>
  <Paragraphs>38</Paragraphs>
  <Slides>39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39</vt:i4>
      </vt:variant>
    </vt:vector>
  </HeadingPairs>
  <TitlesOfParts>
    <vt:vector size="44" baseType="lpstr">
      <vt:lpstr>Arial</vt:lpstr>
      <vt:lpstr>Times New Roman</vt:lpstr>
      <vt:lpstr>Titillium Web</vt:lpstr>
      <vt:lpstr>Tw Cen MT</vt:lpstr>
      <vt:lpstr>Obwód</vt:lpstr>
      <vt:lpstr>Oficerowie z Kaszub zamordowani w Katyniu </vt:lpstr>
      <vt:lpstr>Stanisław szarmach kierownik  sp w dierżążnie</vt:lpstr>
      <vt:lpstr>Prezentacja programu PowerPoint</vt:lpstr>
      <vt:lpstr>Prezentacja programu PowerPoint</vt:lpstr>
      <vt:lpstr>Stanisław szarmach szkólny </vt:lpstr>
      <vt:lpstr>Prezentacja programu PowerPoint</vt:lpstr>
      <vt:lpstr>Prezentacja programu PowerPoint</vt:lpstr>
      <vt:lpstr>Prezentacja programu PowerPoint</vt:lpstr>
      <vt:lpstr>Prezentacja programu PowerPoint</vt:lpstr>
      <vt:lpstr>Mobilizacja 1939 r. Szarmach w 16. DP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Jeńcy przy budowie baraków w borowie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fragm. Ballady Katyńskiej Jacka Kaczmarskiego)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Oficerowie z Kaszub zamordowani w Katyniu</dc:title>
  <dc:creator>basia187@op.pl</dc:creator>
  <cp:lastModifiedBy>Patrycja Okroj</cp:lastModifiedBy>
  <cp:revision>4</cp:revision>
  <dcterms:created xsi:type="dcterms:W3CDTF">2024-03-25T11:47:25Z</dcterms:created>
  <dcterms:modified xsi:type="dcterms:W3CDTF">2024-04-02T17:07:14Z</dcterms:modified>
</cp:coreProperties>
</file>