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D53916-D0E5-479B-848B-C9EB7E34575C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B604E284-C5E1-4301-8BBD-92C006499F00}">
      <dgm:prSet phldrT="[Tekst]" phldr="1"/>
      <dgm:spPr/>
      <dgm:t>
        <a:bodyPr/>
        <a:lstStyle/>
        <a:p>
          <a:endParaRPr lang="pl-PL" dirty="0"/>
        </a:p>
      </dgm:t>
    </dgm:pt>
    <dgm:pt modelId="{9A8DB9C5-0633-40F7-A307-E219DF48B3DF}" type="parTrans" cxnId="{87552E88-93B8-4957-B937-C9809B33E43D}">
      <dgm:prSet/>
      <dgm:spPr/>
      <dgm:t>
        <a:bodyPr/>
        <a:lstStyle/>
        <a:p>
          <a:endParaRPr lang="pl-PL"/>
        </a:p>
      </dgm:t>
    </dgm:pt>
    <dgm:pt modelId="{D181CFCF-4F48-465F-BEEA-E831A4EF06A7}" type="sibTrans" cxnId="{87552E88-93B8-4957-B937-C9809B33E43D}">
      <dgm:prSet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r="-2000" b="-12000"/>
          </a:stretch>
        </a:blipFill>
      </dgm:spPr>
      <dgm:t>
        <a:bodyPr/>
        <a:lstStyle/>
        <a:p>
          <a:endParaRPr lang="pl-PL"/>
        </a:p>
      </dgm:t>
    </dgm:pt>
    <dgm:pt modelId="{9E539EDD-F576-453E-9F7E-50E05016A485}" type="pres">
      <dgm:prSet presAssocID="{73D53916-D0E5-479B-848B-C9EB7E34575C}" presName="Name0" presStyleCnt="0">
        <dgm:presLayoutVars>
          <dgm:chMax val="7"/>
          <dgm:chPref val="7"/>
          <dgm:dir/>
        </dgm:presLayoutVars>
      </dgm:prSet>
      <dgm:spPr/>
    </dgm:pt>
    <dgm:pt modelId="{1E560711-79A0-455F-B852-6EBB56CC3ECD}" type="pres">
      <dgm:prSet presAssocID="{73D53916-D0E5-479B-848B-C9EB7E34575C}" presName="Name1" presStyleCnt="0"/>
      <dgm:spPr/>
    </dgm:pt>
    <dgm:pt modelId="{193B328D-6DA3-4F89-BCB1-A795E66DE8F4}" type="pres">
      <dgm:prSet presAssocID="{D181CFCF-4F48-465F-BEEA-E831A4EF06A7}" presName="picture_1" presStyleCnt="0"/>
      <dgm:spPr/>
    </dgm:pt>
    <dgm:pt modelId="{43CED28E-EB57-42DD-BB1E-17C62508605D}" type="pres">
      <dgm:prSet presAssocID="{D181CFCF-4F48-465F-BEEA-E831A4EF06A7}" presName="pictureRepeatNode" presStyleLbl="alignImgPlace1" presStyleIdx="0" presStyleCnt="1" custScaleX="180228" custScaleY="201671" custLinFactNeighborX="-12287" custLinFactNeighborY="-22553"/>
      <dgm:spPr/>
    </dgm:pt>
    <dgm:pt modelId="{9C8471C0-226A-49CA-B13E-79F1086E126E}" type="pres">
      <dgm:prSet presAssocID="{B604E284-C5E1-4301-8BBD-92C006499F00}" presName="text_1" presStyleLbl="node1" presStyleIdx="0" presStyleCnt="0">
        <dgm:presLayoutVars>
          <dgm:bulletEnabled val="1"/>
        </dgm:presLayoutVars>
      </dgm:prSet>
      <dgm:spPr/>
    </dgm:pt>
  </dgm:ptLst>
  <dgm:cxnLst>
    <dgm:cxn modelId="{1BDD9D2D-37AC-4E06-8AC8-8515A5D7BD3B}" type="presOf" srcId="{D181CFCF-4F48-465F-BEEA-E831A4EF06A7}" destId="{43CED28E-EB57-42DD-BB1E-17C62508605D}" srcOrd="0" destOrd="0" presId="urn:microsoft.com/office/officeart/2008/layout/CircularPictureCallout"/>
    <dgm:cxn modelId="{3270E850-CC88-40A1-B3FD-75F010F1492A}" type="presOf" srcId="{73D53916-D0E5-479B-848B-C9EB7E34575C}" destId="{9E539EDD-F576-453E-9F7E-50E05016A485}" srcOrd="0" destOrd="0" presId="urn:microsoft.com/office/officeart/2008/layout/CircularPictureCallout"/>
    <dgm:cxn modelId="{87552E88-93B8-4957-B937-C9809B33E43D}" srcId="{73D53916-D0E5-479B-848B-C9EB7E34575C}" destId="{B604E284-C5E1-4301-8BBD-92C006499F00}" srcOrd="0" destOrd="0" parTransId="{9A8DB9C5-0633-40F7-A307-E219DF48B3DF}" sibTransId="{D181CFCF-4F48-465F-BEEA-E831A4EF06A7}"/>
    <dgm:cxn modelId="{37C2C99A-3A9F-448D-810F-441809C73CBD}" type="presOf" srcId="{B604E284-C5E1-4301-8BBD-92C006499F00}" destId="{9C8471C0-226A-49CA-B13E-79F1086E126E}" srcOrd="0" destOrd="0" presId="urn:microsoft.com/office/officeart/2008/layout/CircularPictureCallout"/>
    <dgm:cxn modelId="{0A9F43FC-B266-4274-A1E8-E9413291EE61}" type="presParOf" srcId="{9E539EDD-F576-453E-9F7E-50E05016A485}" destId="{1E560711-79A0-455F-B852-6EBB56CC3ECD}" srcOrd="0" destOrd="0" presId="urn:microsoft.com/office/officeart/2008/layout/CircularPictureCallout"/>
    <dgm:cxn modelId="{E0CE9F31-7E9A-411E-AAD4-451C9B3023A2}" type="presParOf" srcId="{1E560711-79A0-455F-B852-6EBB56CC3ECD}" destId="{193B328D-6DA3-4F89-BCB1-A795E66DE8F4}" srcOrd="0" destOrd="0" presId="urn:microsoft.com/office/officeart/2008/layout/CircularPictureCallout"/>
    <dgm:cxn modelId="{B2A2C096-AF33-4FA8-B220-0670574D946D}" type="presParOf" srcId="{193B328D-6DA3-4F89-BCB1-A795E66DE8F4}" destId="{43CED28E-EB57-42DD-BB1E-17C62508605D}" srcOrd="0" destOrd="0" presId="urn:microsoft.com/office/officeart/2008/layout/CircularPictureCallout"/>
    <dgm:cxn modelId="{9965B026-17B6-4172-A2BC-1A531803655F}" type="presParOf" srcId="{1E560711-79A0-455F-B852-6EBB56CC3ECD}" destId="{9C8471C0-226A-49CA-B13E-79F1086E126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ED28E-EB57-42DD-BB1E-17C62508605D}">
      <dsp:nvSpPr>
        <dsp:cNvPr id="0" name=""/>
        <dsp:cNvSpPr/>
      </dsp:nvSpPr>
      <dsp:spPr>
        <a:xfrm>
          <a:off x="0" y="8673"/>
          <a:ext cx="2702465" cy="3023997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r="-2000" b="-12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471C0-226A-49CA-B13E-79F1086E126E}">
      <dsp:nvSpPr>
        <dsp:cNvPr id="0" name=""/>
        <dsp:cNvSpPr/>
      </dsp:nvSpPr>
      <dsp:spPr>
        <a:xfrm>
          <a:off x="1019639" y="1905331"/>
          <a:ext cx="959661" cy="49482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 dirty="0"/>
        </a:p>
      </dsp:txBody>
      <dsp:txXfrm>
        <a:off x="1019639" y="1905331"/>
        <a:ext cx="959661" cy="494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50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9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60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66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58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56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2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2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8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37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81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7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4603" y="575035"/>
            <a:ext cx="6136850" cy="2328422"/>
          </a:xfrm>
        </p:spPr>
        <p:txBody>
          <a:bodyPr>
            <a:normAutofit/>
          </a:bodyPr>
          <a:lstStyle/>
          <a:p>
            <a:pPr algn="ctr"/>
            <a:r>
              <a:rPr sz="3600" dirty="0" err="1"/>
              <a:t>Święty</a:t>
            </a:r>
            <a:r>
              <a:rPr sz="3600" dirty="0"/>
              <a:t> </a:t>
            </a:r>
            <a:br>
              <a:rPr lang="pl-PL" sz="3600" dirty="0"/>
            </a:br>
            <a:r>
              <a:rPr sz="3600" dirty="0"/>
              <a:t>Wincenty </a:t>
            </a:r>
            <a:r>
              <a:rPr lang="pl-PL" sz="3600" dirty="0"/>
              <a:t>a`</a:t>
            </a:r>
            <a:r>
              <a:rPr sz="3600" dirty="0"/>
              <a:t> Paulo </a:t>
            </a:r>
            <a:br>
              <a:rPr lang="pl-PL" sz="3600" dirty="0"/>
            </a:br>
            <a:r>
              <a:rPr sz="3600" dirty="0"/>
              <a:t>– </a:t>
            </a:r>
            <a:r>
              <a:rPr sz="3600" dirty="0" err="1"/>
              <a:t>Apostoł</a:t>
            </a:r>
            <a:r>
              <a:rPr sz="3600" dirty="0"/>
              <a:t> </a:t>
            </a:r>
            <a:r>
              <a:rPr lang="pl-PL" sz="3600" dirty="0"/>
              <a:t> </a:t>
            </a:r>
            <a:r>
              <a:rPr sz="3600" dirty="0" err="1"/>
              <a:t>Miłosierdzia</a:t>
            </a:r>
            <a:endParaRPr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001" y="3531205"/>
            <a:ext cx="7258834" cy="2072670"/>
          </a:xfrm>
        </p:spPr>
        <p:txBody>
          <a:bodyPr>
            <a:normAutofit/>
          </a:bodyPr>
          <a:lstStyle/>
          <a:p>
            <a:pPr algn="ctr"/>
            <a:r>
              <a:rPr sz="2800" dirty="0" err="1"/>
              <a:t>Prezentacja</a:t>
            </a:r>
            <a:r>
              <a:rPr sz="2800" dirty="0"/>
              <a:t> o </a:t>
            </a:r>
            <a:r>
              <a:rPr sz="2800" dirty="0" err="1"/>
              <a:t>życiu</a:t>
            </a:r>
            <a:r>
              <a:rPr sz="2800" dirty="0"/>
              <a:t> </a:t>
            </a:r>
            <a:r>
              <a:rPr sz="2800" dirty="0" err="1"/>
              <a:t>i</a:t>
            </a:r>
            <a:r>
              <a:rPr sz="2800" dirty="0"/>
              <a:t> </a:t>
            </a:r>
            <a:r>
              <a:rPr sz="2800" dirty="0" err="1"/>
              <a:t>działalności</a:t>
            </a:r>
            <a:r>
              <a:rPr sz="2800" dirty="0"/>
              <a:t> </a:t>
            </a:r>
            <a:r>
              <a:rPr sz="2800" dirty="0" err="1"/>
              <a:t>jednego</a:t>
            </a:r>
            <a:r>
              <a:rPr sz="2800" dirty="0"/>
              <a:t> z </a:t>
            </a:r>
            <a:r>
              <a:rPr sz="2800" dirty="0" err="1"/>
              <a:t>największych</a:t>
            </a:r>
            <a:r>
              <a:rPr sz="2800" dirty="0"/>
              <a:t> </a:t>
            </a:r>
            <a:r>
              <a:rPr sz="2800" dirty="0" err="1"/>
              <a:t>świętych</a:t>
            </a:r>
            <a:r>
              <a:rPr sz="2800" dirty="0"/>
              <a:t> </a:t>
            </a:r>
            <a:r>
              <a:rPr sz="2800" dirty="0" err="1"/>
              <a:t>Kościoła</a:t>
            </a:r>
            <a:r>
              <a:rPr sz="2800" dirty="0"/>
              <a:t> </a:t>
            </a:r>
            <a:r>
              <a:rPr sz="2800" dirty="0" err="1"/>
              <a:t>katolickiego</a:t>
            </a:r>
            <a:endParaRPr sz="2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CFCC33F-DAB7-79EF-7697-482DF8B961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0406829"/>
              </p:ext>
            </p:extLst>
          </p:nvPr>
        </p:nvGraphicFramePr>
        <p:xfrm>
          <a:off x="756000" y="324000"/>
          <a:ext cx="2998941" cy="3717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Podsumowanie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</a:t>
            </a:r>
            <a:r>
              <a:rPr dirty="0" err="1"/>
              <a:t>Św</a:t>
            </a:r>
            <a:r>
              <a:rPr dirty="0"/>
              <a:t>. Wincenty a Paulo – </a:t>
            </a:r>
            <a:r>
              <a:rPr dirty="0" err="1"/>
              <a:t>wzór</a:t>
            </a:r>
            <a:r>
              <a:rPr dirty="0"/>
              <a:t> </a:t>
            </a:r>
            <a:r>
              <a:rPr dirty="0" err="1"/>
              <a:t>chrześcijańskiego</a:t>
            </a:r>
            <a:r>
              <a:rPr dirty="0"/>
              <a:t> </a:t>
            </a:r>
            <a:r>
              <a:rPr dirty="0" err="1"/>
              <a:t>zaangażowania</a:t>
            </a:r>
            <a:r>
              <a:rPr dirty="0"/>
              <a:t> </a:t>
            </a:r>
            <a:r>
              <a:rPr dirty="0" err="1"/>
              <a:t>społecznego</a:t>
            </a:r>
            <a:endParaRPr dirty="0"/>
          </a:p>
          <a:p>
            <a:r>
              <a:rPr dirty="0"/>
              <a:t> </a:t>
            </a:r>
            <a:r>
              <a:rPr dirty="0" err="1"/>
              <a:t>Łączył</a:t>
            </a:r>
            <a:r>
              <a:rPr dirty="0"/>
              <a:t> </a:t>
            </a:r>
            <a:r>
              <a:rPr dirty="0" err="1"/>
              <a:t>wiarę</a:t>
            </a:r>
            <a:r>
              <a:rPr dirty="0"/>
              <a:t> z </a:t>
            </a:r>
            <a:r>
              <a:rPr dirty="0" err="1"/>
              <a:t>konkretnym</a:t>
            </a:r>
            <a:r>
              <a:rPr dirty="0"/>
              <a:t> </a:t>
            </a:r>
            <a:r>
              <a:rPr dirty="0" err="1"/>
              <a:t>działaniem</a:t>
            </a:r>
            <a:endParaRPr dirty="0"/>
          </a:p>
          <a:p>
            <a:r>
              <a:rPr dirty="0"/>
              <a:t> </a:t>
            </a:r>
            <a:r>
              <a:rPr dirty="0" err="1"/>
              <a:t>Uczy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</a:t>
            </a:r>
            <a:r>
              <a:rPr dirty="0" err="1"/>
              <a:t>chrześcijaństwo</a:t>
            </a:r>
            <a:r>
              <a:rPr dirty="0"/>
              <a:t> to </a:t>
            </a:r>
            <a:r>
              <a:rPr dirty="0" err="1"/>
              <a:t>służba</a:t>
            </a:r>
            <a:r>
              <a:rPr dirty="0"/>
              <a:t> </a:t>
            </a:r>
            <a:r>
              <a:rPr dirty="0" err="1"/>
              <a:t>drugiemu</a:t>
            </a:r>
            <a:r>
              <a:rPr dirty="0"/>
              <a:t> </a:t>
            </a:r>
            <a:r>
              <a:rPr dirty="0" err="1"/>
              <a:t>człowiekowi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Wczesne życie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</a:t>
            </a:r>
            <a:r>
              <a:rPr dirty="0" err="1"/>
              <a:t>Urodził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24 </a:t>
            </a:r>
            <a:r>
              <a:rPr dirty="0" err="1"/>
              <a:t>kwietnia</a:t>
            </a:r>
            <a:r>
              <a:rPr dirty="0"/>
              <a:t> 1581 r. w Pouy, we </a:t>
            </a:r>
            <a:r>
              <a:rPr dirty="0" err="1"/>
              <a:t>Francji</a:t>
            </a:r>
            <a:r>
              <a:rPr dirty="0"/>
              <a:t> (</a:t>
            </a:r>
            <a:r>
              <a:rPr dirty="0" err="1"/>
              <a:t>obecnie</a:t>
            </a:r>
            <a:r>
              <a:rPr dirty="0"/>
              <a:t> Saint-Vincent-de-Paul)</a:t>
            </a:r>
          </a:p>
          <a:p>
            <a:r>
              <a:rPr dirty="0" err="1"/>
              <a:t>Pochodził</a:t>
            </a:r>
            <a:r>
              <a:rPr dirty="0"/>
              <a:t> z </a:t>
            </a:r>
            <a:r>
              <a:rPr dirty="0" err="1"/>
              <a:t>ubogiej</a:t>
            </a:r>
            <a:r>
              <a:rPr dirty="0"/>
              <a:t> </a:t>
            </a:r>
            <a:r>
              <a:rPr dirty="0" err="1"/>
              <a:t>chłopskiej</a:t>
            </a:r>
            <a:r>
              <a:rPr dirty="0"/>
              <a:t> </a:t>
            </a:r>
            <a:r>
              <a:rPr dirty="0" err="1"/>
              <a:t>rodziny</a:t>
            </a:r>
            <a:endParaRPr dirty="0"/>
          </a:p>
          <a:p>
            <a:r>
              <a:rPr dirty="0" err="1"/>
              <a:t>Studiował</a:t>
            </a:r>
            <a:r>
              <a:rPr dirty="0"/>
              <a:t> </a:t>
            </a:r>
            <a:r>
              <a:rPr dirty="0" err="1"/>
              <a:t>teologię</a:t>
            </a:r>
            <a:r>
              <a:rPr dirty="0"/>
              <a:t> w </a:t>
            </a:r>
            <a:r>
              <a:rPr dirty="0" err="1"/>
              <a:t>Tuluzie</a:t>
            </a:r>
            <a:r>
              <a:rPr dirty="0"/>
              <a:t>, </a:t>
            </a:r>
            <a:r>
              <a:rPr dirty="0" err="1"/>
              <a:t>święcenia</a:t>
            </a:r>
            <a:r>
              <a:rPr dirty="0"/>
              <a:t> </a:t>
            </a:r>
            <a:r>
              <a:rPr dirty="0" err="1"/>
              <a:t>kapłańskie</a:t>
            </a:r>
            <a:r>
              <a:rPr dirty="0"/>
              <a:t> </a:t>
            </a:r>
            <a:r>
              <a:rPr dirty="0" err="1"/>
              <a:t>przyjął</a:t>
            </a:r>
            <a:r>
              <a:rPr dirty="0"/>
              <a:t> w 1600 </a:t>
            </a:r>
            <a:r>
              <a:rPr dirty="0" err="1"/>
              <a:t>roku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Przełom duchowy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Początkowo</a:t>
            </a:r>
            <a:r>
              <a:rPr dirty="0"/>
              <a:t> </a:t>
            </a:r>
            <a:r>
              <a:rPr dirty="0" err="1"/>
              <a:t>szukał</a:t>
            </a:r>
            <a:r>
              <a:rPr dirty="0"/>
              <a:t> </a:t>
            </a:r>
            <a:r>
              <a:rPr dirty="0" err="1"/>
              <a:t>lepszego</a:t>
            </a:r>
            <a:r>
              <a:rPr dirty="0"/>
              <a:t> </a:t>
            </a:r>
            <a:r>
              <a:rPr dirty="0" err="1"/>
              <a:t>życia</a:t>
            </a:r>
            <a:r>
              <a:rPr dirty="0"/>
              <a:t> </a:t>
            </a:r>
            <a:r>
              <a:rPr dirty="0" err="1"/>
              <a:t>materialnego</a:t>
            </a:r>
            <a:r>
              <a:rPr dirty="0"/>
              <a:t> </a:t>
            </a:r>
            <a:r>
              <a:rPr dirty="0" err="1"/>
              <a:t>jako</a:t>
            </a:r>
            <a:r>
              <a:rPr dirty="0"/>
              <a:t> </a:t>
            </a:r>
            <a:r>
              <a:rPr dirty="0" err="1"/>
              <a:t>ksiądz</a:t>
            </a:r>
            <a:endParaRPr dirty="0"/>
          </a:p>
          <a:p>
            <a:r>
              <a:rPr dirty="0"/>
              <a:t> W 1617 r. </a:t>
            </a:r>
            <a:r>
              <a:rPr dirty="0" err="1"/>
              <a:t>spowiedź</a:t>
            </a:r>
            <a:r>
              <a:rPr dirty="0"/>
              <a:t> </a:t>
            </a:r>
            <a:r>
              <a:rPr dirty="0" err="1"/>
              <a:t>umierającego</a:t>
            </a:r>
            <a:r>
              <a:rPr dirty="0"/>
              <a:t> w Gannes </a:t>
            </a:r>
            <a:r>
              <a:rPr dirty="0" err="1"/>
              <a:t>odmieniła</a:t>
            </a:r>
            <a:r>
              <a:rPr dirty="0"/>
              <a:t> </a:t>
            </a:r>
            <a:r>
              <a:rPr dirty="0" err="1"/>
              <a:t>jego</a:t>
            </a:r>
            <a:r>
              <a:rPr dirty="0"/>
              <a:t> </a:t>
            </a:r>
            <a:r>
              <a:rPr dirty="0" err="1"/>
              <a:t>życie</a:t>
            </a:r>
            <a:endParaRPr dirty="0"/>
          </a:p>
          <a:p>
            <a:r>
              <a:rPr dirty="0"/>
              <a:t> </a:t>
            </a:r>
            <a:r>
              <a:rPr dirty="0" err="1"/>
              <a:t>Zrozumiał</a:t>
            </a:r>
            <a:r>
              <a:rPr dirty="0"/>
              <a:t> </a:t>
            </a:r>
            <a:r>
              <a:rPr dirty="0" err="1"/>
              <a:t>potrzebę</a:t>
            </a:r>
            <a:r>
              <a:rPr dirty="0"/>
              <a:t> </a:t>
            </a:r>
            <a:r>
              <a:rPr dirty="0" err="1"/>
              <a:t>służby</a:t>
            </a:r>
            <a:r>
              <a:rPr dirty="0"/>
              <a:t> </a:t>
            </a:r>
            <a:r>
              <a:rPr dirty="0" err="1"/>
              <a:t>biednym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chorym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0272" y="2158738"/>
            <a:ext cx="5566528" cy="1677970"/>
          </a:xfrm>
        </p:spPr>
        <p:txBody>
          <a:bodyPr>
            <a:normAutofit/>
          </a:bodyPr>
          <a:lstStyle/>
          <a:p>
            <a:pPr algn="ctr"/>
            <a:r>
              <a:rPr dirty="0" err="1"/>
              <a:t>Działalność</a:t>
            </a:r>
            <a:r>
              <a:rPr dirty="0"/>
              <a:t> </a:t>
            </a:r>
            <a:r>
              <a:rPr dirty="0" err="1"/>
              <a:t>charytatywna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023" y="3252247"/>
            <a:ext cx="8045777" cy="2873916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dirty="0"/>
              <a:t> </a:t>
            </a:r>
            <a:r>
              <a:rPr dirty="0" err="1"/>
              <a:t>Organizował</a:t>
            </a:r>
            <a:r>
              <a:rPr dirty="0"/>
              <a:t> </a:t>
            </a:r>
            <a:r>
              <a:rPr dirty="0" err="1"/>
              <a:t>pomoc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ubogich</a:t>
            </a:r>
            <a:r>
              <a:rPr dirty="0"/>
              <a:t>, </a:t>
            </a:r>
            <a:r>
              <a:rPr dirty="0" err="1"/>
              <a:t>sierot</a:t>
            </a:r>
            <a:r>
              <a:rPr dirty="0"/>
              <a:t>, </a:t>
            </a:r>
            <a:r>
              <a:rPr dirty="0" err="1"/>
              <a:t>chorych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więźniów</a:t>
            </a:r>
            <a:endParaRPr dirty="0"/>
          </a:p>
          <a:p>
            <a:r>
              <a:rPr dirty="0"/>
              <a:t> </a:t>
            </a:r>
            <a:r>
              <a:rPr dirty="0" err="1"/>
              <a:t>Zakładał</a:t>
            </a:r>
            <a:r>
              <a:rPr dirty="0"/>
              <a:t> </a:t>
            </a:r>
            <a:r>
              <a:rPr dirty="0" err="1"/>
              <a:t>Bractwa</a:t>
            </a:r>
            <a:r>
              <a:rPr dirty="0"/>
              <a:t> </a:t>
            </a:r>
            <a:r>
              <a:rPr dirty="0" err="1"/>
              <a:t>Miłosierdzia</a:t>
            </a:r>
            <a:endParaRPr dirty="0"/>
          </a:p>
          <a:p>
            <a:r>
              <a:rPr dirty="0"/>
              <a:t> </a:t>
            </a:r>
            <a:r>
              <a:rPr dirty="0" err="1"/>
              <a:t>Tworzył</a:t>
            </a:r>
            <a:r>
              <a:rPr dirty="0"/>
              <a:t> </a:t>
            </a:r>
            <a:r>
              <a:rPr dirty="0" err="1"/>
              <a:t>schroniska</a:t>
            </a:r>
            <a:r>
              <a:rPr dirty="0"/>
              <a:t>, </a:t>
            </a:r>
            <a:r>
              <a:rPr dirty="0" err="1"/>
              <a:t>szpitale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przytułki</a:t>
            </a:r>
            <a:endParaRPr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C99A36B-71EE-4507-9334-409BAB559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571500"/>
            <a:ext cx="2455948" cy="343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672" y="2271860"/>
            <a:ext cx="4652127" cy="1555422"/>
          </a:xfrm>
        </p:spPr>
        <p:txBody>
          <a:bodyPr/>
          <a:lstStyle/>
          <a:p>
            <a:pPr algn="ctr"/>
            <a:r>
              <a:rPr dirty="0" err="1"/>
              <a:t>Zgromadzenia</a:t>
            </a:r>
            <a:r>
              <a:rPr dirty="0"/>
              <a:t> </a:t>
            </a:r>
            <a:r>
              <a:rPr dirty="0" err="1"/>
              <a:t>zakonne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278" y="4232635"/>
            <a:ext cx="7885522" cy="2201060"/>
          </a:xfrm>
        </p:spPr>
        <p:txBody>
          <a:bodyPr>
            <a:normAutofit/>
          </a:bodyPr>
          <a:lstStyle/>
          <a:p>
            <a:r>
              <a:rPr dirty="0"/>
              <a:t> 1625 r.: </a:t>
            </a:r>
            <a:r>
              <a:rPr dirty="0" err="1"/>
              <a:t>Zgromadzenie</a:t>
            </a:r>
            <a:r>
              <a:rPr dirty="0"/>
              <a:t> </a:t>
            </a:r>
            <a:r>
              <a:rPr dirty="0" err="1"/>
              <a:t>Misji</a:t>
            </a:r>
            <a:r>
              <a:rPr dirty="0"/>
              <a:t> (</a:t>
            </a:r>
            <a:r>
              <a:rPr dirty="0" err="1"/>
              <a:t>lazaryści</a:t>
            </a:r>
            <a:r>
              <a:rPr dirty="0"/>
              <a:t>) – </a:t>
            </a:r>
            <a:r>
              <a:rPr dirty="0" err="1"/>
              <a:t>misje</a:t>
            </a:r>
            <a:r>
              <a:rPr dirty="0"/>
              <a:t> </a:t>
            </a:r>
            <a:r>
              <a:rPr dirty="0" err="1"/>
              <a:t>ludowe</a:t>
            </a:r>
            <a:r>
              <a:rPr dirty="0"/>
              <a:t>, </a:t>
            </a:r>
            <a:r>
              <a:rPr dirty="0" err="1"/>
              <a:t>formacja</a:t>
            </a:r>
            <a:r>
              <a:rPr dirty="0"/>
              <a:t> </a:t>
            </a:r>
            <a:r>
              <a:rPr dirty="0" err="1"/>
              <a:t>duchowieństwa</a:t>
            </a:r>
            <a:endParaRPr dirty="0"/>
          </a:p>
          <a:p>
            <a:r>
              <a:rPr dirty="0"/>
              <a:t> 1633 r.: </a:t>
            </a:r>
            <a:r>
              <a:rPr dirty="0" err="1"/>
              <a:t>Siostry</a:t>
            </a:r>
            <a:r>
              <a:rPr dirty="0"/>
              <a:t> </a:t>
            </a:r>
            <a:r>
              <a:rPr dirty="0" err="1"/>
              <a:t>Miłosierdzia</a:t>
            </a:r>
            <a:r>
              <a:rPr dirty="0"/>
              <a:t> – </a:t>
            </a:r>
            <a:r>
              <a:rPr dirty="0" err="1"/>
              <a:t>służba</a:t>
            </a:r>
            <a:r>
              <a:rPr dirty="0"/>
              <a:t> </a:t>
            </a:r>
            <a:r>
              <a:rPr dirty="0" err="1"/>
              <a:t>ubogim</a:t>
            </a:r>
            <a:r>
              <a:rPr dirty="0"/>
              <a:t> (z </a:t>
            </a:r>
            <a:r>
              <a:rPr dirty="0" err="1"/>
              <a:t>Ludwiką</a:t>
            </a:r>
            <a:r>
              <a:rPr dirty="0"/>
              <a:t> de Marillac)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2D853A6-258F-8D44-B427-D0F5C63F9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89" y="424304"/>
            <a:ext cx="3096783" cy="361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4230" y="2154024"/>
            <a:ext cx="3822569" cy="1956063"/>
          </a:xfrm>
        </p:spPr>
        <p:txBody>
          <a:bodyPr>
            <a:normAutofit/>
          </a:bodyPr>
          <a:lstStyle/>
          <a:p>
            <a:pPr algn="ctr"/>
            <a:r>
              <a:rPr dirty="0" err="1"/>
              <a:t>Działalność</a:t>
            </a:r>
            <a:r>
              <a:rPr dirty="0"/>
              <a:t> </a:t>
            </a:r>
            <a:r>
              <a:rPr dirty="0" err="1"/>
              <a:t>społeczna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duchowa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219" y="4703975"/>
            <a:ext cx="8328581" cy="2026762"/>
          </a:xfrm>
        </p:spPr>
        <p:txBody>
          <a:bodyPr>
            <a:normAutofit/>
          </a:bodyPr>
          <a:lstStyle/>
          <a:p>
            <a:r>
              <a:rPr dirty="0"/>
              <a:t> </a:t>
            </a:r>
            <a:r>
              <a:rPr dirty="0" err="1"/>
              <a:t>Reformował</a:t>
            </a:r>
            <a:r>
              <a:rPr dirty="0"/>
              <a:t> </a:t>
            </a:r>
            <a:r>
              <a:rPr dirty="0" err="1"/>
              <a:t>duchowieństwo</a:t>
            </a:r>
            <a:r>
              <a:rPr dirty="0"/>
              <a:t>, </a:t>
            </a:r>
            <a:r>
              <a:rPr dirty="0" err="1"/>
              <a:t>tworzył</a:t>
            </a:r>
            <a:r>
              <a:rPr dirty="0"/>
              <a:t> </a:t>
            </a:r>
            <a:r>
              <a:rPr dirty="0" err="1"/>
              <a:t>seminaria</a:t>
            </a:r>
            <a:endParaRPr dirty="0"/>
          </a:p>
          <a:p>
            <a:r>
              <a:rPr dirty="0"/>
              <a:t> </a:t>
            </a:r>
            <a:r>
              <a:rPr dirty="0" err="1"/>
              <a:t>Głosił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</a:t>
            </a:r>
            <a:r>
              <a:rPr dirty="0" err="1"/>
              <a:t>miłość</a:t>
            </a:r>
            <a:r>
              <a:rPr dirty="0"/>
              <a:t> </a:t>
            </a:r>
            <a:r>
              <a:rPr dirty="0" err="1"/>
              <a:t>czynna</a:t>
            </a:r>
            <a:r>
              <a:rPr dirty="0"/>
              <a:t> jest </a:t>
            </a:r>
            <a:r>
              <a:rPr dirty="0" err="1"/>
              <a:t>ważniejsza</a:t>
            </a:r>
            <a:r>
              <a:rPr dirty="0"/>
              <a:t> </a:t>
            </a:r>
            <a:r>
              <a:rPr dirty="0" err="1"/>
              <a:t>niż</a:t>
            </a:r>
            <a:r>
              <a:rPr dirty="0"/>
              <a:t> </a:t>
            </a:r>
            <a:r>
              <a:rPr dirty="0" err="1"/>
              <a:t>sama</a:t>
            </a:r>
            <a:r>
              <a:rPr dirty="0"/>
              <a:t> </a:t>
            </a:r>
            <a:r>
              <a:rPr dirty="0" err="1"/>
              <a:t>modlitwa</a:t>
            </a:r>
            <a:endParaRPr dirty="0"/>
          </a:p>
          <a:p>
            <a:r>
              <a:rPr dirty="0"/>
              <a:t> </a:t>
            </a:r>
            <a:r>
              <a:rPr dirty="0" err="1"/>
              <a:t>Współpracował</a:t>
            </a:r>
            <a:r>
              <a:rPr dirty="0"/>
              <a:t> z </a:t>
            </a:r>
            <a:r>
              <a:rPr dirty="0" err="1"/>
              <a:t>arystokracją</a:t>
            </a:r>
            <a:r>
              <a:rPr dirty="0"/>
              <a:t>, by </a:t>
            </a:r>
            <a:r>
              <a:rPr dirty="0" err="1"/>
              <a:t>zdobywać</a:t>
            </a:r>
            <a:r>
              <a:rPr dirty="0"/>
              <a:t> </a:t>
            </a:r>
            <a:r>
              <a:rPr dirty="0" err="1"/>
              <a:t>środki</a:t>
            </a:r>
            <a:endParaRPr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BC9BE68-8227-0E4A-9401-10E0E13E0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3315"/>
            <a:ext cx="4001678" cy="400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Śmierć i kanonizacja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</a:t>
            </a:r>
            <a:r>
              <a:rPr dirty="0" err="1"/>
              <a:t>Zmarł</a:t>
            </a:r>
            <a:r>
              <a:rPr dirty="0"/>
              <a:t> 27 </a:t>
            </a:r>
            <a:r>
              <a:rPr dirty="0" err="1"/>
              <a:t>września</a:t>
            </a:r>
            <a:r>
              <a:rPr dirty="0"/>
              <a:t> 1660 r. w </a:t>
            </a:r>
            <a:r>
              <a:rPr dirty="0" err="1"/>
              <a:t>Paryżu</a:t>
            </a:r>
            <a:endParaRPr dirty="0"/>
          </a:p>
          <a:p>
            <a:r>
              <a:rPr dirty="0"/>
              <a:t> </a:t>
            </a:r>
            <a:r>
              <a:rPr dirty="0" err="1"/>
              <a:t>Beatyfikowany</a:t>
            </a:r>
            <a:r>
              <a:rPr dirty="0"/>
              <a:t> w 1729 r., </a:t>
            </a:r>
            <a:r>
              <a:rPr dirty="0" err="1"/>
              <a:t>kanonizowany</a:t>
            </a:r>
            <a:r>
              <a:rPr dirty="0"/>
              <a:t> w 1737 r.</a:t>
            </a:r>
          </a:p>
          <a:p>
            <a:r>
              <a:rPr dirty="0"/>
              <a:t> Patron </a:t>
            </a:r>
            <a:r>
              <a:rPr dirty="0" err="1"/>
              <a:t>dzieł</a:t>
            </a:r>
            <a:r>
              <a:rPr dirty="0"/>
              <a:t> </a:t>
            </a:r>
            <a:r>
              <a:rPr dirty="0" err="1"/>
              <a:t>miłosierdzia</a:t>
            </a:r>
            <a:r>
              <a:rPr dirty="0"/>
              <a:t>, </a:t>
            </a:r>
            <a:r>
              <a:rPr dirty="0" err="1"/>
              <a:t>zakonów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organizacji</a:t>
            </a:r>
            <a:r>
              <a:rPr dirty="0"/>
              <a:t> </a:t>
            </a:r>
            <a:r>
              <a:rPr dirty="0" err="1"/>
              <a:t>charytatywnych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Dziedzictwo św. Wincentego a Paulo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/>
              <a:t> </a:t>
            </a:r>
            <a:r>
              <a:rPr dirty="0" err="1"/>
              <a:t>Działa</a:t>
            </a:r>
            <a:r>
              <a:rPr dirty="0"/>
              <a:t> </a:t>
            </a:r>
            <a:r>
              <a:rPr dirty="0" err="1"/>
              <a:t>wiele</a:t>
            </a:r>
            <a:r>
              <a:rPr dirty="0"/>
              <a:t> </a:t>
            </a:r>
            <a:r>
              <a:rPr dirty="0" err="1"/>
              <a:t>instytucji</a:t>
            </a:r>
            <a:r>
              <a:rPr dirty="0"/>
              <a:t>: Caritas, </a:t>
            </a:r>
            <a:r>
              <a:rPr dirty="0" err="1"/>
              <a:t>Zgromadzenie</a:t>
            </a:r>
            <a:r>
              <a:rPr dirty="0"/>
              <a:t> </a:t>
            </a:r>
            <a:r>
              <a:rPr dirty="0" err="1"/>
              <a:t>Misji</a:t>
            </a:r>
            <a:r>
              <a:rPr dirty="0"/>
              <a:t>, </a:t>
            </a:r>
            <a:r>
              <a:rPr dirty="0" err="1"/>
              <a:t>Siostry</a:t>
            </a:r>
            <a:r>
              <a:rPr dirty="0"/>
              <a:t> </a:t>
            </a:r>
            <a:r>
              <a:rPr dirty="0" err="1"/>
              <a:t>Miłosierdzia</a:t>
            </a:r>
            <a:endParaRPr dirty="0"/>
          </a:p>
          <a:p>
            <a:r>
              <a:rPr dirty="0"/>
              <a:t> </a:t>
            </a:r>
            <a:r>
              <a:rPr dirty="0" err="1"/>
              <a:t>Rodzina</a:t>
            </a:r>
            <a:r>
              <a:rPr dirty="0"/>
              <a:t> </a:t>
            </a:r>
            <a:r>
              <a:rPr dirty="0" err="1"/>
              <a:t>Wincentyńska</a:t>
            </a:r>
            <a:r>
              <a:rPr dirty="0"/>
              <a:t> – </a:t>
            </a:r>
            <a:r>
              <a:rPr dirty="0" err="1"/>
              <a:t>wspólnota</a:t>
            </a:r>
            <a:r>
              <a:rPr dirty="0"/>
              <a:t> </a:t>
            </a:r>
            <a:r>
              <a:rPr dirty="0" err="1"/>
              <a:t>osób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organizacji</a:t>
            </a:r>
            <a:r>
              <a:rPr dirty="0"/>
              <a:t> </a:t>
            </a:r>
            <a:r>
              <a:rPr dirty="0" err="1"/>
              <a:t>kontynuujących</a:t>
            </a:r>
            <a:r>
              <a:rPr dirty="0"/>
              <a:t> </a:t>
            </a:r>
            <a:r>
              <a:rPr dirty="0" err="1"/>
              <a:t>jego</a:t>
            </a:r>
            <a:r>
              <a:rPr dirty="0"/>
              <a:t> </a:t>
            </a:r>
            <a:r>
              <a:rPr dirty="0" err="1"/>
              <a:t>misję</a:t>
            </a:r>
            <a:endParaRPr dirty="0"/>
          </a:p>
          <a:p>
            <a:r>
              <a:rPr dirty="0"/>
              <a:t> Patron </a:t>
            </a:r>
            <a:r>
              <a:rPr dirty="0" err="1"/>
              <a:t>Stowarzyszenia</a:t>
            </a:r>
            <a:r>
              <a:rPr dirty="0"/>
              <a:t> </a:t>
            </a:r>
            <a:r>
              <a:rPr dirty="0" err="1"/>
              <a:t>św</a:t>
            </a:r>
            <a:r>
              <a:rPr dirty="0"/>
              <a:t>. </a:t>
            </a:r>
            <a:r>
              <a:rPr dirty="0" err="1"/>
              <a:t>Wincentego</a:t>
            </a:r>
            <a:r>
              <a:rPr dirty="0"/>
              <a:t> a Paulo – </a:t>
            </a:r>
            <a:r>
              <a:rPr dirty="0" err="1"/>
              <a:t>międzynarodowej</a:t>
            </a:r>
            <a:r>
              <a:rPr dirty="0"/>
              <a:t> </a:t>
            </a:r>
            <a:r>
              <a:rPr dirty="0" err="1"/>
              <a:t>organizacji</a:t>
            </a:r>
            <a:r>
              <a:rPr dirty="0"/>
              <a:t> </a:t>
            </a:r>
            <a:r>
              <a:rPr dirty="0" err="1"/>
              <a:t>świeckiej</a:t>
            </a:r>
            <a:endParaRPr dirty="0"/>
          </a:p>
          <a:p>
            <a:r>
              <a:rPr dirty="0"/>
              <a:t> </a:t>
            </a:r>
            <a:r>
              <a:rPr dirty="0" err="1"/>
              <a:t>Inspirował</a:t>
            </a:r>
            <a:r>
              <a:rPr dirty="0"/>
              <a:t> </a:t>
            </a:r>
            <a:r>
              <a:rPr dirty="0" err="1"/>
              <a:t>wielu</a:t>
            </a:r>
            <a:r>
              <a:rPr dirty="0"/>
              <a:t> </a:t>
            </a:r>
            <a:r>
              <a:rPr dirty="0" err="1"/>
              <a:t>świętych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błogosławionych</a:t>
            </a:r>
            <a:r>
              <a:rPr dirty="0"/>
              <a:t>, m.in. </a:t>
            </a:r>
            <a:r>
              <a:rPr dirty="0" err="1"/>
              <a:t>św</a:t>
            </a:r>
            <a:r>
              <a:rPr dirty="0"/>
              <a:t>. </a:t>
            </a:r>
            <a:r>
              <a:rPr dirty="0" err="1"/>
              <a:t>Ludwikę</a:t>
            </a:r>
            <a:r>
              <a:rPr dirty="0"/>
              <a:t> de Marillac</a:t>
            </a:r>
          </a:p>
          <a:p>
            <a:r>
              <a:rPr dirty="0"/>
              <a:t> </a:t>
            </a:r>
            <a:r>
              <a:rPr dirty="0" err="1"/>
              <a:t>Jego</a:t>
            </a:r>
            <a:r>
              <a:rPr dirty="0"/>
              <a:t> </a:t>
            </a:r>
            <a:r>
              <a:rPr dirty="0" err="1"/>
              <a:t>ideały</a:t>
            </a:r>
            <a:r>
              <a:rPr dirty="0"/>
              <a:t> </a:t>
            </a:r>
            <a:r>
              <a:rPr dirty="0" err="1"/>
              <a:t>obecne</a:t>
            </a:r>
            <a:r>
              <a:rPr dirty="0"/>
              <a:t> w </a:t>
            </a:r>
            <a:r>
              <a:rPr dirty="0" err="1"/>
              <a:t>działaniach</a:t>
            </a:r>
            <a:r>
              <a:rPr dirty="0"/>
              <a:t> </a:t>
            </a:r>
            <a:r>
              <a:rPr dirty="0" err="1"/>
              <a:t>edukacyjnych</a:t>
            </a:r>
            <a:r>
              <a:rPr dirty="0"/>
              <a:t>, </a:t>
            </a:r>
            <a:r>
              <a:rPr dirty="0" err="1"/>
              <a:t>medycznych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pomocowych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całym</a:t>
            </a:r>
            <a:r>
              <a:rPr dirty="0"/>
              <a:t> </a:t>
            </a:r>
            <a:r>
              <a:rPr dirty="0" err="1"/>
              <a:t>świecie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Cytaty św. Wincentego a Paulo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„</a:t>
            </a:r>
            <a:r>
              <a:rPr dirty="0" err="1"/>
              <a:t>Miłość</a:t>
            </a:r>
            <a:r>
              <a:rPr dirty="0"/>
              <a:t> jest </a:t>
            </a:r>
            <a:r>
              <a:rPr dirty="0" err="1"/>
              <a:t>twórcza</a:t>
            </a:r>
            <a:r>
              <a:rPr dirty="0"/>
              <a:t> </a:t>
            </a:r>
            <a:r>
              <a:rPr dirty="0" err="1"/>
              <a:t>aż</a:t>
            </a:r>
            <a:r>
              <a:rPr dirty="0"/>
              <a:t> do </a:t>
            </a:r>
            <a:r>
              <a:rPr dirty="0" err="1"/>
              <a:t>nieskończonośc</a:t>
            </a:r>
            <a:r>
              <a:rPr lang="pl-PL" dirty="0"/>
              <a:t>i</a:t>
            </a:r>
            <a:r>
              <a:rPr dirty="0"/>
              <a:t>”</a:t>
            </a:r>
          </a:p>
          <a:p>
            <a:endParaRPr dirty="0"/>
          </a:p>
          <a:p>
            <a:r>
              <a:rPr dirty="0"/>
              <a:t>„Nie </a:t>
            </a:r>
            <a:r>
              <a:rPr dirty="0" err="1"/>
              <a:t>wystarczy</a:t>
            </a:r>
            <a:r>
              <a:rPr dirty="0"/>
              <a:t> </a:t>
            </a:r>
            <a:r>
              <a:rPr dirty="0" err="1"/>
              <a:t>kochać</a:t>
            </a:r>
            <a:r>
              <a:rPr dirty="0"/>
              <a:t> Boga, </a:t>
            </a:r>
            <a:r>
              <a:rPr dirty="0" err="1"/>
              <a:t>trzeba</a:t>
            </a:r>
            <a:r>
              <a:rPr dirty="0"/>
              <a:t> </a:t>
            </a:r>
            <a:r>
              <a:rPr dirty="0" err="1"/>
              <a:t>jeszcze</a:t>
            </a:r>
            <a:r>
              <a:rPr dirty="0"/>
              <a:t> </a:t>
            </a:r>
            <a:r>
              <a:rPr dirty="0" err="1"/>
              <a:t>sprawić</a:t>
            </a:r>
            <a:r>
              <a:rPr dirty="0"/>
              <a:t>, by </a:t>
            </a:r>
            <a:r>
              <a:rPr dirty="0" err="1"/>
              <a:t>inni</a:t>
            </a:r>
            <a:r>
              <a:rPr dirty="0"/>
              <a:t> Go </a:t>
            </a:r>
            <a:r>
              <a:rPr dirty="0" err="1"/>
              <a:t>kochal</a:t>
            </a:r>
            <a:r>
              <a:rPr lang="pl-PL" dirty="0"/>
              <a:t>i</a:t>
            </a:r>
            <a:r>
              <a:rPr dirty="0"/>
              <a:t>”</a:t>
            </a:r>
            <a:endParaRPr lang="pl-PL" dirty="0"/>
          </a:p>
          <a:p>
            <a:r>
              <a:rPr lang="pl-PL" dirty="0"/>
              <a:t>„Dajcie mi człowieka modlitwy, a będzie on zdolny do każdego dobrego czynu”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7655</TotalTime>
  <Words>345</Words>
  <Application>Microsoft Office PowerPoint</Application>
  <PresentationFormat>Pokaz na ekranie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Galeria</vt:lpstr>
      <vt:lpstr>Święty  Wincenty a` Paulo  – Apostoł  Miłosierdzia</vt:lpstr>
      <vt:lpstr>Wczesne życie</vt:lpstr>
      <vt:lpstr>Przełom duchowy</vt:lpstr>
      <vt:lpstr>Działalność charytatywna</vt:lpstr>
      <vt:lpstr>Zgromadzenia zakonne</vt:lpstr>
      <vt:lpstr>Działalność społeczna i duchowa</vt:lpstr>
      <vt:lpstr>Śmierć i kanonizacja</vt:lpstr>
      <vt:lpstr>Dziedzictwo św. Wincentego a Paulo</vt:lpstr>
      <vt:lpstr>Cytaty św. Wincentego a Paulo</vt:lpstr>
      <vt:lpstr>Podsumowanie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Święty  Wincenty a` Paulo  – Apostoł  Miłosierdzia</dc:title>
  <dc:subject/>
  <dc:creator>HP</dc:creator>
  <cp:keywords/>
  <dc:description>generated using python-pptx</dc:description>
  <cp:lastModifiedBy>Małgorzata Wnuk Lipińska</cp:lastModifiedBy>
  <cp:revision>6</cp:revision>
  <dcterms:created xsi:type="dcterms:W3CDTF">2013-01-27T09:14:16Z</dcterms:created>
  <dcterms:modified xsi:type="dcterms:W3CDTF">2025-06-23T08:44:10Z</dcterms:modified>
  <cp:category/>
</cp:coreProperties>
</file>